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91" d="100"/>
          <a:sy n="91" d="100"/>
        </p:scale>
        <p:origin x="78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998368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00BCD4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572000"/>
            <a:ext cx="9144000" cy="571500"/>
          </a:xfrm>
          <a:prstGeom prst="rect">
            <a:avLst/>
          </a:prstGeom>
          <a:solidFill>
            <a:srgbClr val="1565C0"/>
          </a:solidFill>
          <a:ln/>
        </p:spPr>
        <p:txBody>
          <a:bodyPr/>
          <a:lstStyle/>
          <a:p>
            <a:endParaRPr lang="en-IE" dirty="0"/>
          </a:p>
        </p:txBody>
      </p:sp>
      <p:sp>
        <p:nvSpPr>
          <p:cNvPr id="4" name="Shape 2"/>
          <p:cNvSpPr/>
          <p:nvPr/>
        </p:nvSpPr>
        <p:spPr>
          <a:xfrm>
            <a:off x="6858000" y="-457200"/>
            <a:ext cx="2743200" cy="2743200"/>
          </a:xfrm>
          <a:prstGeom prst="ellipse">
            <a:avLst/>
          </a:prstGeom>
          <a:solidFill>
            <a:srgbClr val="1565C0">
              <a:alpha val="30000"/>
            </a:srgbClr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498080" y="274320"/>
            <a:ext cx="1371600" cy="1371600"/>
          </a:xfrm>
          <a:prstGeom prst="ellipse">
            <a:avLst/>
          </a:prstGeom>
          <a:solidFill>
            <a:srgbClr val="00BCD4">
              <a:alpha val="40000"/>
            </a:srgbClr>
          </a:solidFill>
          <a:ln w="12700">
            <a:solidFill>
              <a:srgbClr val="00BCD4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65760" y="7315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00BC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Python Programming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365760" y="1097280"/>
            <a:ext cx="77724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Constructors &amp;</a:t>
            </a:r>
            <a:endParaRPr lang="en-US" sz="5200" dirty="0"/>
          </a:p>
          <a:p>
            <a:pPr marL="0" indent="0">
              <a:buNone/>
            </a:pPr>
            <a:r>
              <a:rPr lang="en-US" sz="5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Destructors</a:t>
            </a:r>
            <a:endParaRPr lang="en-US" sz="5200" dirty="0"/>
          </a:p>
        </p:txBody>
      </p:sp>
      <p:sp>
        <p:nvSpPr>
          <p:cNvPr id="8" name="Text 6"/>
          <p:cNvSpPr/>
          <p:nvPr/>
        </p:nvSpPr>
        <p:spPr>
          <a:xfrm>
            <a:off x="365760" y="30175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90A4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Understanding Object Lifecycle in Python OOP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365760" y="3566160"/>
            <a:ext cx="2286000" cy="36576"/>
          </a:xfrm>
          <a:prstGeom prst="rect">
            <a:avLst/>
          </a:prstGeom>
          <a:solidFill>
            <a:srgbClr val="FFB300"/>
          </a:solidFill>
          <a:ln/>
        </p:spPr>
      </p:sp>
      <p:sp>
        <p:nvSpPr>
          <p:cNvPr id="10" name="Text 8"/>
          <p:cNvSpPr/>
          <p:nvPr/>
        </p:nvSpPr>
        <p:spPr>
          <a:xfrm>
            <a:off x="365760" y="4617720"/>
            <a:ext cx="5486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FB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0BCD4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109728"/>
            <a:ext cx="8412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Python Program — Constructor &amp; Destructor Demo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228600" y="868680"/>
            <a:ext cx="4937760" cy="4160520"/>
          </a:xfrm>
          <a:prstGeom prst="rect">
            <a:avLst/>
          </a:prstGeom>
          <a:solidFill>
            <a:srgbClr val="0D1B2A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347472" y="914400"/>
            <a:ext cx="4754880" cy="4023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00BCD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class </a:t>
            </a:r>
            <a:r>
              <a:rPr lang="en-US" sz="1150" b="1" dirty="0">
                <a:solidFill>
                  <a:srgbClr val="FFB30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Library</a:t>
            </a:r>
            <a:r>
              <a:rPr lang="en-US" sz="11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:
  count = </a:t>
            </a:r>
            <a:r>
              <a:rPr lang="en-US" sz="1150" dirty="0">
                <a:solidFill>
                  <a:srgbClr val="FFCC8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</a:t>
            </a:r>
            <a:r>
              <a:rPr lang="en-US" sz="1150" dirty="0">
                <a:solidFill>
                  <a:srgbClr val="546E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# class variable
</a:t>
            </a:r>
            <a:r>
              <a:rPr lang="en-US" sz="1150" dirty="0">
                <a:solidFill>
                  <a:srgbClr val="00BCD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def </a:t>
            </a:r>
            <a:r>
              <a:rPr lang="en-US" sz="1150" dirty="0">
                <a:solidFill>
                  <a:srgbClr val="FFB30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__init__</a:t>
            </a:r>
            <a:r>
              <a:rPr lang="en-US" sz="11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(self, name, books):
</a:t>
            </a:r>
            <a:r>
              <a:rPr lang="en-US" sz="1150" dirty="0">
                <a:solidFill>
                  <a:srgbClr val="FF8A6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self</a:t>
            </a:r>
            <a:r>
              <a:rPr lang="en-US" sz="11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.name  = name
</a:t>
            </a:r>
            <a:r>
              <a:rPr lang="en-US" sz="1150" dirty="0">
                <a:solidFill>
                  <a:srgbClr val="FF8A6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self</a:t>
            </a:r>
            <a:r>
              <a:rPr lang="en-US" sz="11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.books = books
    Library.count += </a:t>
            </a:r>
            <a:r>
              <a:rPr lang="en-US" sz="1150" dirty="0">
                <a:solidFill>
                  <a:srgbClr val="FFCC8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
</a:t>
            </a:r>
            <a:r>
              <a:rPr lang="en-US" sz="1150" dirty="0">
                <a:solidFill>
                  <a:srgbClr val="A5D6A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print(f"📚 {self.name} opened!")
</a:t>
            </a:r>
            <a:r>
              <a:rPr lang="en-US" sz="1150" dirty="0">
                <a:solidFill>
                  <a:srgbClr val="00BCD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def </a:t>
            </a:r>
            <a:r>
              <a:rPr lang="en-US" sz="1150" b="1" dirty="0">
                <a:solidFill>
                  <a:srgbClr val="AD145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__del__</a:t>
            </a:r>
            <a:r>
              <a:rPr lang="en-US" sz="11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(self):
    Library.count -= </a:t>
            </a:r>
            <a:r>
              <a:rPr lang="en-US" sz="1150" dirty="0">
                <a:solidFill>
                  <a:srgbClr val="FFCC8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
</a:t>
            </a:r>
            <a:r>
              <a:rPr lang="en-US" sz="1150" dirty="0">
                <a:solidFill>
                  <a:srgbClr val="FFAB9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print(f"🔒 {self.name} closed!")
</a:t>
            </a:r>
            <a:r>
              <a:rPr lang="en-US" sz="1150" dirty="0">
                <a:solidFill>
                  <a:srgbClr val="00BCD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def </a:t>
            </a:r>
            <a:r>
              <a:rPr lang="en-US" sz="1150" dirty="0">
                <a:solidFill>
                  <a:srgbClr val="FFB30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info</a:t>
            </a:r>
            <a:r>
              <a:rPr lang="en-US" sz="11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(self):
    print(f"{self.name}: {self.books} books")
lib1 = </a:t>
            </a:r>
            <a:r>
              <a:rPr lang="en-US" sz="1150" dirty="0">
                <a:solidFill>
                  <a:srgbClr val="FFB30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Library</a:t>
            </a:r>
            <a:r>
              <a:rPr lang="en-US" sz="1150" dirty="0">
                <a:solidFill>
                  <a:srgbClr val="A5D6A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("City Lib", 5000)
</a:t>
            </a:r>
            <a:r>
              <a:rPr lang="en-US" sz="11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lib2 = </a:t>
            </a:r>
            <a:r>
              <a:rPr lang="en-US" sz="1150" dirty="0">
                <a:solidFill>
                  <a:srgbClr val="FFB30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Library</a:t>
            </a:r>
            <a:r>
              <a:rPr lang="en-US" sz="1150" dirty="0">
                <a:solidFill>
                  <a:srgbClr val="A5D6A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("Uni Lib", 12000)
</a:t>
            </a:r>
            <a:r>
              <a:rPr lang="en-US" sz="11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lib1.</a:t>
            </a:r>
            <a:r>
              <a:rPr lang="en-US" sz="1150" dirty="0">
                <a:solidFill>
                  <a:srgbClr val="FFB30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info</a:t>
            </a:r>
            <a:r>
              <a:rPr lang="en-US" sz="11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()
print(Library.count)  # </a:t>
            </a:r>
            <a:r>
              <a:rPr lang="en-US" sz="1150" dirty="0">
                <a:solidFill>
                  <a:srgbClr val="FFCC8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2
</a:t>
            </a:r>
            <a:r>
              <a:rPr lang="en-US" sz="1150" dirty="0">
                <a:solidFill>
                  <a:srgbClr val="00BCD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del </a:t>
            </a:r>
            <a:r>
              <a:rPr lang="en-US" sz="11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lib1
print(Library.count)  # </a:t>
            </a:r>
            <a:r>
              <a:rPr lang="en-US" sz="1150" dirty="0">
                <a:solidFill>
                  <a:srgbClr val="FFCC8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</a:t>
            </a:r>
            <a:endParaRPr lang="en-US" sz="1150" dirty="0"/>
          </a:p>
        </p:txBody>
      </p:sp>
      <p:sp>
        <p:nvSpPr>
          <p:cNvPr id="6" name="Shape 4"/>
          <p:cNvSpPr/>
          <p:nvPr/>
        </p:nvSpPr>
        <p:spPr>
          <a:xfrm>
            <a:off x="5303520" y="868680"/>
            <a:ext cx="3566160" cy="1371600"/>
          </a:xfrm>
          <a:prstGeom prst="rect">
            <a:avLst/>
          </a:prstGeom>
          <a:solidFill>
            <a:srgbClr val="1B3A1B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5440680" y="914400"/>
            <a:ext cx="3291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4CAF5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▶  OUTPUT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5440680" y="1188720"/>
            <a:ext cx="32918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A5D6A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📚 City Lib opened!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A5D6A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📚 Uni Lib opened!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A5D6A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City Lib: 5000 books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A5D6A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2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A5D6A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🔒 City Lib closed!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A5D6A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303520" y="2331720"/>
            <a:ext cx="3566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0BC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Execution Trace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5303520" y="2670048"/>
            <a:ext cx="3566160" cy="347472"/>
          </a:xfrm>
          <a:prstGeom prst="rect">
            <a:avLst/>
          </a:prstGeom>
          <a:solidFill>
            <a:srgbClr val="F0FAFB"/>
          </a:solidFill>
          <a:ln w="12700">
            <a:solidFill>
              <a:srgbClr val="D0F0F5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413248" y="2697480"/>
            <a:ext cx="338328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747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🟢  __init__ called on lib1 — count incremented to 1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5303520" y="3054096"/>
            <a:ext cx="3566160" cy="347472"/>
          </a:xfrm>
          <a:prstGeom prst="rect">
            <a:avLst/>
          </a:prstGeom>
          <a:solidFill>
            <a:srgbClr val="FFFFFF"/>
          </a:solidFill>
          <a:ln w="12700">
            <a:solidFill>
              <a:srgbClr val="D0F0F5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413248" y="3081528"/>
            <a:ext cx="338328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747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🟢  __init__ called on lib2 — count incremented to 2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5303520" y="3438144"/>
            <a:ext cx="3566160" cy="347472"/>
          </a:xfrm>
          <a:prstGeom prst="rect">
            <a:avLst/>
          </a:prstGeom>
          <a:solidFill>
            <a:srgbClr val="F0FAFB"/>
          </a:solidFill>
          <a:ln w="12700">
            <a:solidFill>
              <a:srgbClr val="D0F0F5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413248" y="3465576"/>
            <a:ext cx="338328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747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🔵  lib1.info() prints library details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5303520" y="3822192"/>
            <a:ext cx="3566160" cy="347472"/>
          </a:xfrm>
          <a:prstGeom prst="rect">
            <a:avLst/>
          </a:prstGeom>
          <a:solidFill>
            <a:srgbClr val="FFFFFF"/>
          </a:solidFill>
          <a:ln w="12700">
            <a:solidFill>
              <a:srgbClr val="D0F0F5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413248" y="3849624"/>
            <a:ext cx="338328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747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🟡  Library.count class var tracks live objects = 2</a:t>
            </a:r>
            <a:endParaRPr lang="en-US" sz="1050" dirty="0"/>
          </a:p>
        </p:txBody>
      </p:sp>
      <p:sp>
        <p:nvSpPr>
          <p:cNvPr id="18" name="Shape 16"/>
          <p:cNvSpPr/>
          <p:nvPr/>
        </p:nvSpPr>
        <p:spPr>
          <a:xfrm>
            <a:off x="5303520" y="4206240"/>
            <a:ext cx="3566160" cy="347472"/>
          </a:xfrm>
          <a:prstGeom prst="rect">
            <a:avLst/>
          </a:prstGeom>
          <a:solidFill>
            <a:srgbClr val="F0FAFB"/>
          </a:solidFill>
          <a:ln w="12700">
            <a:solidFill>
              <a:srgbClr val="D0F0F5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413248" y="4233672"/>
            <a:ext cx="338328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747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🔴  del lib1 → triggers __del__, count drops to 1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5303520" y="4590288"/>
            <a:ext cx="3566160" cy="347472"/>
          </a:xfrm>
          <a:prstGeom prst="rect">
            <a:avLst/>
          </a:prstGeom>
          <a:solidFill>
            <a:srgbClr val="FFFFFF"/>
          </a:solidFill>
          <a:ln w="12700">
            <a:solidFill>
              <a:srgbClr val="D0F0F5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413248" y="4617720"/>
            <a:ext cx="338328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747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🟡  Only lib2 remains — count = 1</a:t>
            </a:r>
            <a:endParaRPr lang="en-US" sz="10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FB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FFB300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109728"/>
            <a:ext cx="8412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Real-World Analogy — Hotel Check-in &amp; Check-out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274320" y="886968"/>
            <a:ext cx="8595360" cy="502920"/>
          </a:xfrm>
          <a:prstGeom prst="rect">
            <a:avLst/>
          </a:prstGeom>
          <a:solidFill>
            <a:srgbClr val="FFFDE7"/>
          </a:solidFill>
          <a:ln w="12700">
            <a:solidFill>
              <a:srgbClr val="FFB30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941832"/>
            <a:ext cx="8229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3747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🏨  Think of an object's lifetime like a hotel guest's stay — from check-in to check-out.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228600" y="1463040"/>
            <a:ext cx="4206240" cy="457200"/>
          </a:xfrm>
          <a:prstGeom prst="rect">
            <a:avLst/>
          </a:prstGeom>
          <a:solidFill>
            <a:srgbClr val="1565C0"/>
          </a:solidFill>
          <a:ln/>
        </p:spPr>
      </p:sp>
      <p:sp>
        <p:nvSpPr>
          <p:cNvPr id="7" name="Text 5"/>
          <p:cNvSpPr/>
          <p:nvPr/>
        </p:nvSpPr>
        <p:spPr>
          <a:xfrm>
            <a:off x="320040" y="1481328"/>
            <a:ext cx="40233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🏨  CHECK-IN  =  Constructor (__init__)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228600" y="1938528"/>
            <a:ext cx="4206240" cy="457200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320040" y="1993392"/>
            <a:ext cx="256032" cy="256032"/>
          </a:xfrm>
          <a:prstGeom prst="ellipse">
            <a:avLst/>
          </a:prstGeom>
          <a:solidFill>
            <a:srgbClr val="1565C0"/>
          </a:solidFill>
          <a:ln/>
        </p:spPr>
      </p:sp>
      <p:sp>
        <p:nvSpPr>
          <p:cNvPr id="10" name="Text 8"/>
          <p:cNvSpPr/>
          <p:nvPr/>
        </p:nvSpPr>
        <p:spPr>
          <a:xfrm>
            <a:off x="685800" y="1975104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3747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Room is assigned (memory allocated)</a:t>
            </a:r>
            <a:endParaRPr lang="en-US" sz="1150" dirty="0"/>
          </a:p>
        </p:txBody>
      </p:sp>
      <p:sp>
        <p:nvSpPr>
          <p:cNvPr id="11" name="Shape 9"/>
          <p:cNvSpPr/>
          <p:nvPr/>
        </p:nvSpPr>
        <p:spPr>
          <a:xfrm>
            <a:off x="228600" y="2441448"/>
            <a:ext cx="4206240" cy="457200"/>
          </a:xfrm>
          <a:prstGeom prst="rect">
            <a:avLst/>
          </a:prstGeom>
          <a:solidFill>
            <a:srgbClr val="F5F5F5"/>
          </a:solidFill>
          <a:ln w="6350">
            <a:solidFill>
              <a:srgbClr val="E0E0E0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20040" y="2496312"/>
            <a:ext cx="256032" cy="256032"/>
          </a:xfrm>
          <a:prstGeom prst="ellipse">
            <a:avLst/>
          </a:prstGeom>
          <a:solidFill>
            <a:srgbClr val="1565C0"/>
          </a:solidFill>
          <a:ln/>
        </p:spPr>
      </p:sp>
      <p:sp>
        <p:nvSpPr>
          <p:cNvPr id="13" name="Text 11"/>
          <p:cNvSpPr/>
          <p:nvPr/>
        </p:nvSpPr>
        <p:spPr>
          <a:xfrm>
            <a:off x="685800" y="2478024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3747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card issued (object reference created)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228600" y="2944368"/>
            <a:ext cx="4206240" cy="457200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320040" y="2999232"/>
            <a:ext cx="256032" cy="256032"/>
          </a:xfrm>
          <a:prstGeom prst="ellipse">
            <a:avLst/>
          </a:prstGeom>
          <a:solidFill>
            <a:srgbClr val="1565C0"/>
          </a:solidFill>
          <a:ln/>
        </p:spPr>
      </p:sp>
      <p:sp>
        <p:nvSpPr>
          <p:cNvPr id="16" name="Text 14"/>
          <p:cNvSpPr/>
          <p:nvPr/>
        </p:nvSpPr>
        <p:spPr>
          <a:xfrm>
            <a:off x="685800" y="2980944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3747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Welcome kit placed (default values set)</a:t>
            </a:r>
            <a:endParaRPr lang="en-US" sz="1150" dirty="0"/>
          </a:p>
        </p:txBody>
      </p:sp>
      <p:sp>
        <p:nvSpPr>
          <p:cNvPr id="17" name="Shape 15"/>
          <p:cNvSpPr/>
          <p:nvPr/>
        </p:nvSpPr>
        <p:spPr>
          <a:xfrm>
            <a:off x="228600" y="3447288"/>
            <a:ext cx="4206240" cy="457200"/>
          </a:xfrm>
          <a:prstGeom prst="rect">
            <a:avLst/>
          </a:prstGeom>
          <a:solidFill>
            <a:srgbClr val="F5F5F5"/>
          </a:solidFill>
          <a:ln w="6350">
            <a:solidFill>
              <a:srgbClr val="E0E0E0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320040" y="3502152"/>
            <a:ext cx="256032" cy="256032"/>
          </a:xfrm>
          <a:prstGeom prst="ellipse">
            <a:avLst/>
          </a:prstGeom>
          <a:solidFill>
            <a:srgbClr val="1565C0"/>
          </a:solidFill>
          <a:ln/>
        </p:spPr>
      </p:sp>
      <p:sp>
        <p:nvSpPr>
          <p:cNvPr id="19" name="Text 17"/>
          <p:cNvSpPr/>
          <p:nvPr/>
        </p:nvSpPr>
        <p:spPr>
          <a:xfrm>
            <a:off x="685800" y="3483864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3747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Guest preferences recorded (parameters passed)</a:t>
            </a:r>
            <a:endParaRPr lang="en-US" sz="1150" dirty="0"/>
          </a:p>
        </p:txBody>
      </p:sp>
      <p:sp>
        <p:nvSpPr>
          <p:cNvPr id="20" name="Shape 18"/>
          <p:cNvSpPr/>
          <p:nvPr/>
        </p:nvSpPr>
        <p:spPr>
          <a:xfrm>
            <a:off x="228600" y="3950208"/>
            <a:ext cx="4206240" cy="457200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320040" y="4005072"/>
            <a:ext cx="256032" cy="256032"/>
          </a:xfrm>
          <a:prstGeom prst="ellipse">
            <a:avLst/>
          </a:prstGeom>
          <a:solidFill>
            <a:srgbClr val="1565C0"/>
          </a:solidFill>
          <a:ln/>
        </p:spPr>
      </p:sp>
      <p:sp>
        <p:nvSpPr>
          <p:cNvPr id="22" name="Text 20"/>
          <p:cNvSpPr/>
          <p:nvPr/>
        </p:nvSpPr>
        <p:spPr>
          <a:xfrm>
            <a:off x="685800" y="3986784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3747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Room ready to use (object ready for methods)</a:t>
            </a:r>
            <a:endParaRPr lang="en-US" sz="1150" dirty="0"/>
          </a:p>
        </p:txBody>
      </p:sp>
      <p:sp>
        <p:nvSpPr>
          <p:cNvPr id="23" name="Shape 21"/>
          <p:cNvSpPr/>
          <p:nvPr/>
        </p:nvSpPr>
        <p:spPr>
          <a:xfrm>
            <a:off x="4754880" y="1463040"/>
            <a:ext cx="4206240" cy="457200"/>
          </a:xfrm>
          <a:prstGeom prst="rect">
            <a:avLst/>
          </a:prstGeom>
          <a:solidFill>
            <a:srgbClr val="AD1457"/>
          </a:solidFill>
          <a:ln/>
        </p:spPr>
      </p:sp>
      <p:sp>
        <p:nvSpPr>
          <p:cNvPr id="24" name="Text 22"/>
          <p:cNvSpPr/>
          <p:nvPr/>
        </p:nvSpPr>
        <p:spPr>
          <a:xfrm>
            <a:off x="4846320" y="1481328"/>
            <a:ext cx="40233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🛏️  CHECK-OUT  =  Destructor (__del__)</a:t>
            </a:r>
            <a:endParaRPr lang="en-US" sz="1200" dirty="0"/>
          </a:p>
        </p:txBody>
      </p:sp>
      <p:sp>
        <p:nvSpPr>
          <p:cNvPr id="25" name="Shape 23"/>
          <p:cNvSpPr/>
          <p:nvPr/>
        </p:nvSpPr>
        <p:spPr>
          <a:xfrm>
            <a:off x="4754880" y="1938528"/>
            <a:ext cx="4206240" cy="457200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4846320" y="1993392"/>
            <a:ext cx="256032" cy="256032"/>
          </a:xfrm>
          <a:prstGeom prst="ellipse">
            <a:avLst/>
          </a:prstGeom>
          <a:solidFill>
            <a:srgbClr val="AD1457"/>
          </a:solidFill>
          <a:ln/>
        </p:spPr>
      </p:sp>
      <p:sp>
        <p:nvSpPr>
          <p:cNvPr id="27" name="Text 25"/>
          <p:cNvSpPr/>
          <p:nvPr/>
        </p:nvSpPr>
        <p:spPr>
          <a:xfrm>
            <a:off x="5212080" y="1975104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3747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card returned (reference released)</a:t>
            </a:r>
            <a:endParaRPr lang="en-US" sz="1150" dirty="0"/>
          </a:p>
        </p:txBody>
      </p:sp>
      <p:sp>
        <p:nvSpPr>
          <p:cNvPr id="28" name="Shape 26"/>
          <p:cNvSpPr/>
          <p:nvPr/>
        </p:nvSpPr>
        <p:spPr>
          <a:xfrm>
            <a:off x="4754880" y="2441448"/>
            <a:ext cx="4206240" cy="457200"/>
          </a:xfrm>
          <a:prstGeom prst="rect">
            <a:avLst/>
          </a:prstGeom>
          <a:solidFill>
            <a:srgbClr val="F5F5F5"/>
          </a:solidFill>
          <a:ln w="6350">
            <a:solidFill>
              <a:srgbClr val="E0E0E0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4846320" y="2496312"/>
            <a:ext cx="256032" cy="256032"/>
          </a:xfrm>
          <a:prstGeom prst="ellipse">
            <a:avLst/>
          </a:prstGeom>
          <a:solidFill>
            <a:srgbClr val="AD1457"/>
          </a:solidFill>
          <a:ln/>
        </p:spPr>
      </p:sp>
      <p:sp>
        <p:nvSpPr>
          <p:cNvPr id="30" name="Text 28"/>
          <p:cNvSpPr/>
          <p:nvPr/>
        </p:nvSpPr>
        <p:spPr>
          <a:xfrm>
            <a:off x="5212080" y="2478024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3747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Room cleaned (resources freed)</a:t>
            </a:r>
            <a:endParaRPr lang="en-US" sz="1150" dirty="0"/>
          </a:p>
        </p:txBody>
      </p:sp>
      <p:sp>
        <p:nvSpPr>
          <p:cNvPr id="31" name="Shape 29"/>
          <p:cNvSpPr/>
          <p:nvPr/>
        </p:nvSpPr>
        <p:spPr>
          <a:xfrm>
            <a:off x="4754880" y="2944368"/>
            <a:ext cx="4206240" cy="457200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4846320" y="2999232"/>
            <a:ext cx="256032" cy="256032"/>
          </a:xfrm>
          <a:prstGeom prst="ellipse">
            <a:avLst/>
          </a:prstGeom>
          <a:solidFill>
            <a:srgbClr val="AD1457"/>
          </a:solidFill>
          <a:ln/>
        </p:spPr>
      </p:sp>
      <p:sp>
        <p:nvSpPr>
          <p:cNvPr id="33" name="Text 31"/>
          <p:cNvSpPr/>
          <p:nvPr/>
        </p:nvSpPr>
        <p:spPr>
          <a:xfrm>
            <a:off x="5212080" y="2980944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3747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Bill settled (file/connection closed)</a:t>
            </a:r>
            <a:endParaRPr lang="en-US" sz="1150" dirty="0"/>
          </a:p>
        </p:txBody>
      </p:sp>
      <p:sp>
        <p:nvSpPr>
          <p:cNvPr id="34" name="Shape 32"/>
          <p:cNvSpPr/>
          <p:nvPr/>
        </p:nvSpPr>
        <p:spPr>
          <a:xfrm>
            <a:off x="4754880" y="3447288"/>
            <a:ext cx="4206240" cy="457200"/>
          </a:xfrm>
          <a:prstGeom prst="rect">
            <a:avLst/>
          </a:prstGeom>
          <a:solidFill>
            <a:srgbClr val="F5F5F5"/>
          </a:solidFill>
          <a:ln w="6350">
            <a:solidFill>
              <a:srgbClr val="E0E0E0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4846320" y="3502152"/>
            <a:ext cx="256032" cy="256032"/>
          </a:xfrm>
          <a:prstGeom prst="ellipse">
            <a:avLst/>
          </a:prstGeom>
          <a:solidFill>
            <a:srgbClr val="AD1457"/>
          </a:solidFill>
          <a:ln/>
        </p:spPr>
      </p:sp>
      <p:sp>
        <p:nvSpPr>
          <p:cNvPr id="36" name="Text 34"/>
          <p:cNvSpPr/>
          <p:nvPr/>
        </p:nvSpPr>
        <p:spPr>
          <a:xfrm>
            <a:off x="5212080" y="3483864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3747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Room marked vacant (memory freed)</a:t>
            </a:r>
            <a:endParaRPr lang="en-US" sz="1150" dirty="0"/>
          </a:p>
        </p:txBody>
      </p:sp>
      <p:sp>
        <p:nvSpPr>
          <p:cNvPr id="37" name="Shape 35"/>
          <p:cNvSpPr/>
          <p:nvPr/>
        </p:nvSpPr>
        <p:spPr>
          <a:xfrm>
            <a:off x="4754880" y="3950208"/>
            <a:ext cx="4206240" cy="457200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4846320" y="4005072"/>
            <a:ext cx="256032" cy="256032"/>
          </a:xfrm>
          <a:prstGeom prst="ellipse">
            <a:avLst/>
          </a:prstGeom>
          <a:solidFill>
            <a:srgbClr val="AD1457"/>
          </a:solidFill>
          <a:ln/>
        </p:spPr>
      </p:sp>
      <p:sp>
        <p:nvSpPr>
          <p:cNvPr id="39" name="Text 37"/>
          <p:cNvSpPr/>
          <p:nvPr/>
        </p:nvSpPr>
        <p:spPr>
          <a:xfrm>
            <a:off x="5212080" y="3986784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3747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Hotel notified (GC marks for deletion)</a:t>
            </a:r>
            <a:endParaRPr lang="en-US" sz="1150" dirty="0"/>
          </a:p>
        </p:txBody>
      </p:sp>
      <p:sp>
        <p:nvSpPr>
          <p:cNvPr id="40" name="Shape 38"/>
          <p:cNvSpPr/>
          <p:nvPr/>
        </p:nvSpPr>
        <p:spPr>
          <a:xfrm>
            <a:off x="228600" y="4617720"/>
            <a:ext cx="8686800" cy="438912"/>
          </a:xfrm>
          <a:prstGeom prst="rect">
            <a:avLst/>
          </a:prstGeom>
          <a:solidFill>
            <a:srgbClr val="0A1628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41" name="Text 39"/>
          <p:cNvSpPr/>
          <p:nvPr/>
        </p:nvSpPr>
        <p:spPr>
          <a:xfrm>
            <a:off x="228600" y="4645152"/>
            <a:ext cx="1737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2E7D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Object Born</a:t>
            </a:r>
            <a:endParaRPr lang="en-US" sz="1100" dirty="0"/>
          </a:p>
        </p:txBody>
      </p:sp>
      <p:sp>
        <p:nvSpPr>
          <p:cNvPr id="42" name="Text 40"/>
          <p:cNvSpPr/>
          <p:nvPr/>
        </p:nvSpPr>
        <p:spPr>
          <a:xfrm>
            <a:off x="1965960" y="4645152"/>
            <a:ext cx="1737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0BC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Methods Called</a:t>
            </a:r>
            <a:endParaRPr lang="en-US" sz="1100" dirty="0"/>
          </a:p>
        </p:txBody>
      </p:sp>
      <p:sp>
        <p:nvSpPr>
          <p:cNvPr id="43" name="Text 41"/>
          <p:cNvSpPr/>
          <p:nvPr/>
        </p:nvSpPr>
        <p:spPr>
          <a:xfrm>
            <a:off x="3703320" y="4645152"/>
            <a:ext cx="1737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B3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Data Used</a:t>
            </a:r>
            <a:endParaRPr lang="en-US" sz="1100" dirty="0"/>
          </a:p>
        </p:txBody>
      </p:sp>
      <p:sp>
        <p:nvSpPr>
          <p:cNvPr id="44" name="Text 42"/>
          <p:cNvSpPr/>
          <p:nvPr/>
        </p:nvSpPr>
        <p:spPr>
          <a:xfrm>
            <a:off x="5440680" y="4645152"/>
            <a:ext cx="1737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8A6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Reference Released</a:t>
            </a:r>
            <a:endParaRPr lang="en-US" sz="1100" dirty="0"/>
          </a:p>
        </p:txBody>
      </p:sp>
      <p:sp>
        <p:nvSpPr>
          <p:cNvPr id="45" name="Text 43"/>
          <p:cNvSpPr/>
          <p:nvPr/>
        </p:nvSpPr>
        <p:spPr>
          <a:xfrm>
            <a:off x="7178040" y="4645152"/>
            <a:ext cx="1737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AD14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Destructor Runs  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0BCD4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109728"/>
            <a:ext cx="8412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Summary &amp; Best Practices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228600" y="914400"/>
            <a:ext cx="4206240" cy="1783080"/>
          </a:xfrm>
          <a:prstGeom prst="rect">
            <a:avLst/>
          </a:prstGeom>
          <a:solidFill>
            <a:srgbClr val="0E1E35"/>
          </a:solidFill>
          <a:ln w="12700">
            <a:solidFill>
              <a:srgbClr val="1E3A5F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28600" y="914400"/>
            <a:ext cx="4206240" cy="411480"/>
          </a:xfrm>
          <a:prstGeom prst="rect">
            <a:avLst/>
          </a:prstGeom>
          <a:solidFill>
            <a:srgbClr val="1565C0"/>
          </a:solidFill>
          <a:ln/>
        </p:spPr>
      </p:sp>
      <p:sp>
        <p:nvSpPr>
          <p:cNvPr id="6" name="Text 4"/>
          <p:cNvSpPr/>
          <p:nvPr/>
        </p:nvSpPr>
        <p:spPr>
          <a:xfrm>
            <a:off x="338328" y="969264"/>
            <a:ext cx="3931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Constructor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365760" y="1389888"/>
            <a:ext cx="38862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0BC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</a:t>
            </a:r>
            <a:r>
              <a:rPr lang="en-US" sz="1200" dirty="0">
                <a:solidFill>
                  <a:srgbClr val="90A4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Defined with __init__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65760" y="1719072"/>
            <a:ext cx="38862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0BC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</a:t>
            </a:r>
            <a:r>
              <a:rPr lang="en-US" sz="1200" dirty="0">
                <a:solidFill>
                  <a:srgbClr val="90A4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Called at object creation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365760" y="2048256"/>
            <a:ext cx="38862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0BC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</a:t>
            </a:r>
            <a:r>
              <a:rPr lang="en-US" sz="1200" dirty="0">
                <a:solidFill>
                  <a:srgbClr val="90A4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Accepts parameters for setup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65760" y="2377440"/>
            <a:ext cx="38862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0BC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</a:t>
            </a:r>
            <a:r>
              <a:rPr lang="en-US" sz="1200" dirty="0">
                <a:solidFill>
                  <a:srgbClr val="90A4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Sets initial object state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709160" y="914400"/>
            <a:ext cx="4206240" cy="1783080"/>
          </a:xfrm>
          <a:prstGeom prst="rect">
            <a:avLst/>
          </a:prstGeom>
          <a:solidFill>
            <a:srgbClr val="0E1E35"/>
          </a:solidFill>
          <a:ln w="12700">
            <a:solidFill>
              <a:srgbClr val="1E3A5F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4709160" y="914400"/>
            <a:ext cx="4206240" cy="411480"/>
          </a:xfrm>
          <a:prstGeom prst="rect">
            <a:avLst/>
          </a:prstGeom>
          <a:solidFill>
            <a:srgbClr val="1565C0"/>
          </a:solidFill>
          <a:ln/>
        </p:spPr>
      </p:sp>
      <p:sp>
        <p:nvSpPr>
          <p:cNvPr id="13" name="Text 11"/>
          <p:cNvSpPr/>
          <p:nvPr/>
        </p:nvSpPr>
        <p:spPr>
          <a:xfrm>
            <a:off x="4818888" y="969264"/>
            <a:ext cx="3931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Default Constructor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4846320" y="1389888"/>
            <a:ext cx="38862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0BC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</a:t>
            </a:r>
            <a:r>
              <a:rPr lang="en-US" sz="1200" dirty="0">
                <a:solidFill>
                  <a:srgbClr val="90A4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extra parameters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846320" y="1719072"/>
            <a:ext cx="38862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0BC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</a:t>
            </a:r>
            <a:r>
              <a:rPr lang="en-US" sz="1200" dirty="0">
                <a:solidFill>
                  <a:srgbClr val="90A4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Sets hardcoded defaults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4846320" y="2048256"/>
            <a:ext cx="38862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0BC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</a:t>
            </a:r>
            <a:r>
              <a:rPr lang="en-US" sz="1200" dirty="0">
                <a:solidFill>
                  <a:srgbClr val="90A4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instances start same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846320" y="2377440"/>
            <a:ext cx="38862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0BC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</a:t>
            </a:r>
            <a:r>
              <a:rPr lang="en-US" sz="1200" dirty="0">
                <a:solidFill>
                  <a:srgbClr val="90A4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Good for template objects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228600" y="2880360"/>
            <a:ext cx="4206240" cy="1783080"/>
          </a:xfrm>
          <a:prstGeom prst="rect">
            <a:avLst/>
          </a:prstGeom>
          <a:solidFill>
            <a:srgbClr val="0E1E35"/>
          </a:solidFill>
          <a:ln w="12700">
            <a:solidFill>
              <a:srgbClr val="1E3A5F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228600" y="2880360"/>
            <a:ext cx="4206240" cy="411480"/>
          </a:xfrm>
          <a:prstGeom prst="rect">
            <a:avLst/>
          </a:prstGeom>
          <a:solidFill>
            <a:srgbClr val="1565C0"/>
          </a:solidFill>
          <a:ln/>
        </p:spPr>
      </p:sp>
      <p:sp>
        <p:nvSpPr>
          <p:cNvPr id="20" name="Text 18"/>
          <p:cNvSpPr/>
          <p:nvPr/>
        </p:nvSpPr>
        <p:spPr>
          <a:xfrm>
            <a:off x="338328" y="2935224"/>
            <a:ext cx="3931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Parameterized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365760" y="3355848"/>
            <a:ext cx="38862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0BC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</a:t>
            </a:r>
            <a:r>
              <a:rPr lang="en-US" sz="1200" dirty="0">
                <a:solidFill>
                  <a:srgbClr val="90A4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Accepts custom arguments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365760" y="3685032"/>
            <a:ext cx="38862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0BC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</a:t>
            </a:r>
            <a:r>
              <a:rPr lang="en-US" sz="1200" dirty="0">
                <a:solidFill>
                  <a:srgbClr val="90A4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object is unique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365760" y="4014216"/>
            <a:ext cx="38862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0BC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</a:t>
            </a:r>
            <a:r>
              <a:rPr lang="en-US" sz="1200" dirty="0">
                <a:solidFill>
                  <a:srgbClr val="90A4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Supports default values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365760" y="4343400"/>
            <a:ext cx="38862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0BC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</a:t>
            </a:r>
            <a:r>
              <a:rPr lang="en-US" sz="1200" dirty="0">
                <a:solidFill>
                  <a:srgbClr val="90A4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 common in practice</a:t>
            </a:r>
            <a:endParaRPr lang="en-US" sz="1200" dirty="0"/>
          </a:p>
        </p:txBody>
      </p:sp>
      <p:sp>
        <p:nvSpPr>
          <p:cNvPr id="25" name="Shape 23"/>
          <p:cNvSpPr/>
          <p:nvPr/>
        </p:nvSpPr>
        <p:spPr>
          <a:xfrm>
            <a:off x="4709160" y="2880360"/>
            <a:ext cx="4206240" cy="1783080"/>
          </a:xfrm>
          <a:prstGeom prst="rect">
            <a:avLst/>
          </a:prstGeom>
          <a:solidFill>
            <a:srgbClr val="0E1E35"/>
          </a:solidFill>
          <a:ln w="12700">
            <a:solidFill>
              <a:srgbClr val="1E3A5F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4709160" y="2880360"/>
            <a:ext cx="4206240" cy="411480"/>
          </a:xfrm>
          <a:prstGeom prst="rect">
            <a:avLst/>
          </a:prstGeom>
          <a:solidFill>
            <a:srgbClr val="AD1457"/>
          </a:solidFill>
          <a:ln/>
        </p:spPr>
      </p:sp>
      <p:sp>
        <p:nvSpPr>
          <p:cNvPr id="27" name="Text 25"/>
          <p:cNvSpPr/>
          <p:nvPr/>
        </p:nvSpPr>
        <p:spPr>
          <a:xfrm>
            <a:off x="4818888" y="2935224"/>
            <a:ext cx="3931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Destructor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4846320" y="3355848"/>
            <a:ext cx="38862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0BC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</a:t>
            </a:r>
            <a:r>
              <a:rPr lang="en-US" sz="1200" dirty="0">
                <a:solidFill>
                  <a:srgbClr val="90A4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Defined with __del__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4846320" y="3685032"/>
            <a:ext cx="38862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0BC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</a:t>
            </a:r>
            <a:r>
              <a:rPr lang="en-US" sz="1200" dirty="0">
                <a:solidFill>
                  <a:srgbClr val="90A4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Called by garbage collector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4846320" y="4014216"/>
            <a:ext cx="38862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0BC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</a:t>
            </a:r>
            <a:r>
              <a:rPr lang="en-US" sz="1200" dirty="0">
                <a:solidFill>
                  <a:srgbClr val="90A4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Timing is not guaranteed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4846320" y="4343400"/>
            <a:ext cx="38862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0BC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</a:t>
            </a:r>
            <a:r>
              <a:rPr lang="en-US" sz="1200" dirty="0">
                <a:solidFill>
                  <a:srgbClr val="90A4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Clean up resources here</a:t>
            </a:r>
            <a:endParaRPr lang="en-US" sz="1200" dirty="0"/>
          </a:p>
        </p:txBody>
      </p:sp>
      <p:sp>
        <p:nvSpPr>
          <p:cNvPr id="32" name="Shape 30"/>
          <p:cNvSpPr/>
          <p:nvPr/>
        </p:nvSpPr>
        <p:spPr>
          <a:xfrm>
            <a:off x="228600" y="4663440"/>
            <a:ext cx="8686800" cy="384048"/>
          </a:xfrm>
          <a:prstGeom prst="rect">
            <a:avLst/>
          </a:prstGeom>
          <a:solidFill>
            <a:srgbClr val="FFB300">
              <a:alpha val="85000"/>
            </a:srgbClr>
          </a:solidFill>
          <a:ln w="12700">
            <a:solidFill>
              <a:srgbClr val="FFB300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365760" y="4690872"/>
            <a:ext cx="8412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⭐  Best Practice: Keep __init__ focused on initialization and __del__ focused on cleanup. Use context managers (with) when possible.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A1628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914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📋  Lecture Agenda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274320" y="960120"/>
            <a:ext cx="4114800" cy="777240"/>
          </a:xfrm>
          <a:prstGeom prst="rect">
            <a:avLst/>
          </a:prstGeom>
          <a:solidFill>
            <a:srgbClr val="E8F4FD"/>
          </a:solidFill>
          <a:ln w="12700">
            <a:solidFill>
              <a:srgbClr val="D0E8F8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74320" y="960120"/>
            <a:ext cx="457200" cy="777240"/>
          </a:xfrm>
          <a:prstGeom prst="rect">
            <a:avLst/>
          </a:prstGeom>
          <a:solidFill>
            <a:srgbClr val="00BCD4"/>
          </a:solidFill>
          <a:ln/>
        </p:spPr>
      </p:sp>
      <p:sp>
        <p:nvSpPr>
          <p:cNvPr id="6" name="Text 4"/>
          <p:cNvSpPr/>
          <p:nvPr/>
        </p:nvSpPr>
        <p:spPr>
          <a:xfrm>
            <a:off x="292608" y="1097280"/>
            <a:ext cx="420624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822960" y="1033272"/>
            <a:ext cx="3474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747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Constructor in Python — Definition, Purpose, __init__ method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274320" y="1920240"/>
            <a:ext cx="4114800" cy="777240"/>
          </a:xfrm>
          <a:prstGeom prst="rect">
            <a:avLst/>
          </a:prstGeom>
          <a:solidFill>
            <a:srgbClr val="F0F7FF"/>
          </a:solidFill>
          <a:ln w="12700">
            <a:solidFill>
              <a:srgbClr val="D0E8F8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920240"/>
            <a:ext cx="457200" cy="777240"/>
          </a:xfrm>
          <a:prstGeom prst="rect">
            <a:avLst/>
          </a:prstGeom>
          <a:solidFill>
            <a:srgbClr val="00BCD4"/>
          </a:solidFill>
          <a:ln/>
        </p:spPr>
      </p:sp>
      <p:sp>
        <p:nvSpPr>
          <p:cNvPr id="10" name="Text 8"/>
          <p:cNvSpPr/>
          <p:nvPr/>
        </p:nvSpPr>
        <p:spPr>
          <a:xfrm>
            <a:off x="292608" y="2057400"/>
            <a:ext cx="420624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822960" y="1993392"/>
            <a:ext cx="3474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747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Types of Constructors — Default &amp; Parameterized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274320" y="2880360"/>
            <a:ext cx="4114800" cy="777240"/>
          </a:xfrm>
          <a:prstGeom prst="rect">
            <a:avLst/>
          </a:prstGeom>
          <a:solidFill>
            <a:srgbClr val="E8F4FD"/>
          </a:solidFill>
          <a:ln w="12700">
            <a:solidFill>
              <a:srgbClr val="D0E8F8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274320" y="2880360"/>
            <a:ext cx="457200" cy="777240"/>
          </a:xfrm>
          <a:prstGeom prst="rect">
            <a:avLst/>
          </a:prstGeom>
          <a:solidFill>
            <a:srgbClr val="00BCD4"/>
          </a:solidFill>
          <a:ln/>
        </p:spPr>
      </p:sp>
      <p:sp>
        <p:nvSpPr>
          <p:cNvPr id="14" name="Text 12"/>
          <p:cNvSpPr/>
          <p:nvPr/>
        </p:nvSpPr>
        <p:spPr>
          <a:xfrm>
            <a:off x="292608" y="3017520"/>
            <a:ext cx="420624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822960" y="2953512"/>
            <a:ext cx="3474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747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Constructor Examples — Code walkthroughs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274320" y="3840480"/>
            <a:ext cx="4114800" cy="777240"/>
          </a:xfrm>
          <a:prstGeom prst="rect">
            <a:avLst/>
          </a:prstGeom>
          <a:solidFill>
            <a:srgbClr val="F0F7FF"/>
          </a:solidFill>
          <a:ln w="12700">
            <a:solidFill>
              <a:srgbClr val="D0E8F8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274320" y="3840480"/>
            <a:ext cx="457200" cy="777240"/>
          </a:xfrm>
          <a:prstGeom prst="rect">
            <a:avLst/>
          </a:prstGeom>
          <a:solidFill>
            <a:srgbClr val="00BCD4"/>
          </a:solidFill>
          <a:ln/>
        </p:spPr>
      </p:sp>
      <p:sp>
        <p:nvSpPr>
          <p:cNvPr id="18" name="Text 16"/>
          <p:cNvSpPr/>
          <p:nvPr/>
        </p:nvSpPr>
        <p:spPr>
          <a:xfrm>
            <a:off x="292608" y="3977640"/>
            <a:ext cx="420624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822960" y="3913632"/>
            <a:ext cx="3474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747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Destructor in Python — Definition, Purpose, __del__ method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4754880" y="960120"/>
            <a:ext cx="4114800" cy="777240"/>
          </a:xfrm>
          <a:prstGeom prst="rect">
            <a:avLst/>
          </a:prstGeom>
          <a:solidFill>
            <a:srgbClr val="E8F4FD"/>
          </a:solidFill>
          <a:ln w="12700">
            <a:solidFill>
              <a:srgbClr val="D0E8F8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4754880" y="960120"/>
            <a:ext cx="457200" cy="777240"/>
          </a:xfrm>
          <a:prstGeom prst="rect">
            <a:avLst/>
          </a:prstGeom>
          <a:solidFill>
            <a:srgbClr val="00BCD4"/>
          </a:solidFill>
          <a:ln/>
        </p:spPr>
      </p:sp>
      <p:sp>
        <p:nvSpPr>
          <p:cNvPr id="22" name="Text 20"/>
          <p:cNvSpPr/>
          <p:nvPr/>
        </p:nvSpPr>
        <p:spPr>
          <a:xfrm>
            <a:off x="4773168" y="1097280"/>
            <a:ext cx="420624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5303520" y="1033272"/>
            <a:ext cx="3474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747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Constructor vs. Destructor — Key Differences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4754880" y="1920240"/>
            <a:ext cx="4114800" cy="777240"/>
          </a:xfrm>
          <a:prstGeom prst="rect">
            <a:avLst/>
          </a:prstGeom>
          <a:solidFill>
            <a:srgbClr val="F0F7FF"/>
          </a:solidFill>
          <a:ln w="12700">
            <a:solidFill>
              <a:srgbClr val="D0E8F8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4754880" y="1920240"/>
            <a:ext cx="457200" cy="777240"/>
          </a:xfrm>
          <a:prstGeom prst="rect">
            <a:avLst/>
          </a:prstGeom>
          <a:solidFill>
            <a:srgbClr val="00BCD4"/>
          </a:solidFill>
          <a:ln/>
        </p:spPr>
      </p:sp>
      <p:sp>
        <p:nvSpPr>
          <p:cNvPr id="26" name="Text 24"/>
          <p:cNvSpPr/>
          <p:nvPr/>
        </p:nvSpPr>
        <p:spPr>
          <a:xfrm>
            <a:off x="4773168" y="2057400"/>
            <a:ext cx="420624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5303520" y="1993392"/>
            <a:ext cx="3474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747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Python Programs — Hands-on demonstrations</a:t>
            </a:r>
            <a:endParaRPr lang="en-US" sz="1200" dirty="0"/>
          </a:p>
        </p:txBody>
      </p:sp>
      <p:sp>
        <p:nvSpPr>
          <p:cNvPr id="28" name="Shape 26"/>
          <p:cNvSpPr/>
          <p:nvPr/>
        </p:nvSpPr>
        <p:spPr>
          <a:xfrm>
            <a:off x="4754880" y="2880360"/>
            <a:ext cx="4114800" cy="777240"/>
          </a:xfrm>
          <a:prstGeom prst="rect">
            <a:avLst/>
          </a:prstGeom>
          <a:solidFill>
            <a:srgbClr val="E8F4FD"/>
          </a:solidFill>
          <a:ln w="12700">
            <a:solidFill>
              <a:srgbClr val="D0E8F8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29" name="Shape 27"/>
          <p:cNvSpPr/>
          <p:nvPr/>
        </p:nvSpPr>
        <p:spPr>
          <a:xfrm>
            <a:off x="4754880" y="2880360"/>
            <a:ext cx="457200" cy="777240"/>
          </a:xfrm>
          <a:prstGeom prst="rect">
            <a:avLst/>
          </a:prstGeom>
          <a:solidFill>
            <a:srgbClr val="00BCD4"/>
          </a:solidFill>
          <a:ln/>
        </p:spPr>
      </p:sp>
      <p:sp>
        <p:nvSpPr>
          <p:cNvPr id="30" name="Text 28"/>
          <p:cNvSpPr/>
          <p:nvPr/>
        </p:nvSpPr>
        <p:spPr>
          <a:xfrm>
            <a:off x="4773168" y="3017520"/>
            <a:ext cx="420624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</a:t>
            </a:r>
            <a:endParaRPr lang="en-US" sz="1300" dirty="0"/>
          </a:p>
        </p:txBody>
      </p:sp>
      <p:sp>
        <p:nvSpPr>
          <p:cNvPr id="31" name="Text 29"/>
          <p:cNvSpPr/>
          <p:nvPr/>
        </p:nvSpPr>
        <p:spPr>
          <a:xfrm>
            <a:off x="5303520" y="2953512"/>
            <a:ext cx="3474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747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Real-World Analogy — Hotel check-in/check-out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FB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565C0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109728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a Constructor?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274320" y="914400"/>
            <a:ext cx="8595360" cy="1188720"/>
          </a:xfrm>
          <a:prstGeom prst="rect">
            <a:avLst/>
          </a:prstGeom>
          <a:solidFill>
            <a:srgbClr val="0A1628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74320" y="914400"/>
            <a:ext cx="91440" cy="1188720"/>
          </a:xfrm>
          <a:prstGeom prst="rect">
            <a:avLst/>
          </a:prstGeom>
          <a:solidFill>
            <a:srgbClr val="FFB300"/>
          </a:solidFill>
          <a:ln/>
        </p:spPr>
      </p:sp>
      <p:sp>
        <p:nvSpPr>
          <p:cNvPr id="6" name="Text 4"/>
          <p:cNvSpPr/>
          <p:nvPr/>
        </p:nvSpPr>
        <p:spPr>
          <a:xfrm>
            <a:off x="502920" y="96012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B3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📖  DEFINITION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502920" y="1280160"/>
            <a:ext cx="81381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constructor is a special method in a class that is automatically called when a new object (instance) is created. It initializes the object's attributes and sets up the initial state of the object.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274320" y="224028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565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Purpose of a Constructor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274320" y="2606040"/>
            <a:ext cx="4114800" cy="868680"/>
          </a:xfrm>
          <a:prstGeom prst="rect">
            <a:avLst/>
          </a:prstGeom>
          <a:solidFill>
            <a:srgbClr val="FFFFFF"/>
          </a:solidFill>
          <a:ln w="12700">
            <a:solidFill>
              <a:srgbClr val="D0E4F8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365760" y="2788920"/>
            <a:ext cx="457200" cy="457200"/>
          </a:xfrm>
          <a:prstGeom prst="ellipse">
            <a:avLst/>
          </a:prstGeom>
          <a:solidFill>
            <a:srgbClr val="E8F4FD"/>
          </a:solidFill>
          <a:ln/>
        </p:spPr>
      </p:sp>
      <p:sp>
        <p:nvSpPr>
          <p:cNvPr id="11" name="Text 9"/>
          <p:cNvSpPr/>
          <p:nvPr/>
        </p:nvSpPr>
        <p:spPr>
          <a:xfrm>
            <a:off x="365760" y="277063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000000"/>
                </a:solidFill>
              </a:rPr>
              <a:t>🎯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914400" y="2679192"/>
            <a:ext cx="3383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565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Initialize object attributes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914400" y="3017520"/>
            <a:ext cx="3383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747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Sets the starting values for all instance variables automatically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274320" y="3611880"/>
            <a:ext cx="4114800" cy="868680"/>
          </a:xfrm>
          <a:prstGeom prst="rect">
            <a:avLst/>
          </a:prstGeom>
          <a:solidFill>
            <a:srgbClr val="FFFFFF"/>
          </a:solidFill>
          <a:ln w="12700">
            <a:solidFill>
              <a:srgbClr val="D0E4F8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365760" y="3794760"/>
            <a:ext cx="457200" cy="457200"/>
          </a:xfrm>
          <a:prstGeom prst="ellipse">
            <a:avLst/>
          </a:prstGeom>
          <a:solidFill>
            <a:srgbClr val="E8F4FD"/>
          </a:solidFill>
          <a:ln/>
        </p:spPr>
      </p:sp>
      <p:sp>
        <p:nvSpPr>
          <p:cNvPr id="16" name="Text 14"/>
          <p:cNvSpPr/>
          <p:nvPr/>
        </p:nvSpPr>
        <p:spPr>
          <a:xfrm>
            <a:off x="365760" y="377647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000000"/>
                </a:solidFill>
              </a:rPr>
              <a:t>⚡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914400" y="3685032"/>
            <a:ext cx="3383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565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Automatic invocation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914400" y="4023360"/>
            <a:ext cx="3383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747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Called implicitly when you write MyClass() — no manual call needed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754880" y="2606040"/>
            <a:ext cx="4114800" cy="868680"/>
          </a:xfrm>
          <a:prstGeom prst="rect">
            <a:avLst/>
          </a:prstGeom>
          <a:solidFill>
            <a:srgbClr val="FFFFFF"/>
          </a:solidFill>
          <a:ln w="12700">
            <a:solidFill>
              <a:srgbClr val="D0E4F8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4846320" y="2788920"/>
            <a:ext cx="457200" cy="457200"/>
          </a:xfrm>
          <a:prstGeom prst="ellipse">
            <a:avLst/>
          </a:prstGeom>
          <a:solidFill>
            <a:srgbClr val="E8F4FD"/>
          </a:solidFill>
          <a:ln/>
        </p:spPr>
      </p:sp>
      <p:sp>
        <p:nvSpPr>
          <p:cNvPr id="21" name="Text 19"/>
          <p:cNvSpPr/>
          <p:nvPr/>
        </p:nvSpPr>
        <p:spPr>
          <a:xfrm>
            <a:off x="4846320" y="277063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000000"/>
                </a:solidFill>
              </a:rPr>
              <a:t>🔒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5394960" y="2679192"/>
            <a:ext cx="3383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565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Ensure valid state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5394960" y="3017520"/>
            <a:ext cx="3383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747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Guarantees every object starts in a consistent, defined state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4754880" y="3611880"/>
            <a:ext cx="4114800" cy="868680"/>
          </a:xfrm>
          <a:prstGeom prst="rect">
            <a:avLst/>
          </a:prstGeom>
          <a:solidFill>
            <a:srgbClr val="FFFFFF"/>
          </a:solidFill>
          <a:ln w="12700">
            <a:solidFill>
              <a:srgbClr val="D0E4F8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4846320" y="3794760"/>
            <a:ext cx="457200" cy="457200"/>
          </a:xfrm>
          <a:prstGeom prst="ellipse">
            <a:avLst/>
          </a:prstGeom>
          <a:solidFill>
            <a:srgbClr val="E8F4FD"/>
          </a:solidFill>
          <a:ln/>
        </p:spPr>
      </p:sp>
      <p:sp>
        <p:nvSpPr>
          <p:cNvPr id="26" name="Text 24"/>
          <p:cNvSpPr/>
          <p:nvPr/>
        </p:nvSpPr>
        <p:spPr>
          <a:xfrm>
            <a:off x="4846320" y="377647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000000"/>
                </a:solidFill>
              </a:rPr>
              <a:t>🔧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5394960" y="3685032"/>
            <a:ext cx="3383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565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Resource allocation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5394960" y="4023360"/>
            <a:ext cx="3383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747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 open files, connect to databases, or allocate memory at creation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FB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4527A0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109728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__init__ Method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274320" y="914400"/>
            <a:ext cx="8595360" cy="548640"/>
          </a:xfrm>
          <a:prstGeom prst="rect">
            <a:avLst/>
          </a:prstGeom>
          <a:solidFill>
            <a:srgbClr val="EDE7F6"/>
          </a:solidFill>
          <a:ln w="12700">
            <a:solidFill>
              <a:srgbClr val="C5B3E6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987552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4527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Facts about __init__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274320" y="1554480"/>
            <a:ext cx="8595360" cy="402336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5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274320" y="1554480"/>
            <a:ext cx="73152" cy="402336"/>
          </a:xfrm>
          <a:prstGeom prst="rect">
            <a:avLst/>
          </a:prstGeom>
          <a:solidFill>
            <a:srgbClr val="4527A0"/>
          </a:solidFill>
          <a:ln/>
        </p:spPr>
      </p:sp>
      <p:sp>
        <p:nvSpPr>
          <p:cNvPr id="8" name="Text 6"/>
          <p:cNvSpPr/>
          <p:nvPr/>
        </p:nvSpPr>
        <p:spPr>
          <a:xfrm>
            <a:off x="457200" y="1591056"/>
            <a:ext cx="822960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3747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 Double underscores (dunder) on both sides: __init__ — marking it as a special/magic method</a:t>
            </a:r>
            <a:endParaRPr lang="en-US" sz="1250" dirty="0"/>
          </a:p>
        </p:txBody>
      </p:sp>
      <p:sp>
        <p:nvSpPr>
          <p:cNvPr id="9" name="Shape 7"/>
          <p:cNvSpPr/>
          <p:nvPr/>
        </p:nvSpPr>
        <p:spPr>
          <a:xfrm>
            <a:off x="274320" y="2011680"/>
            <a:ext cx="8595360" cy="402336"/>
          </a:xfrm>
          <a:prstGeom prst="rect">
            <a:avLst/>
          </a:prstGeom>
          <a:solidFill>
            <a:srgbClr val="F5F0FF"/>
          </a:solidFill>
          <a:ln w="12700">
            <a:solidFill>
              <a:srgbClr val="E8E0F5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274320" y="2011680"/>
            <a:ext cx="73152" cy="402336"/>
          </a:xfrm>
          <a:prstGeom prst="rect">
            <a:avLst/>
          </a:prstGeom>
          <a:solidFill>
            <a:srgbClr val="4527A0"/>
          </a:solidFill>
          <a:ln/>
        </p:spPr>
      </p:sp>
      <p:sp>
        <p:nvSpPr>
          <p:cNvPr id="11" name="Text 9"/>
          <p:cNvSpPr/>
          <p:nvPr/>
        </p:nvSpPr>
        <p:spPr>
          <a:xfrm>
            <a:off x="457200" y="2048256"/>
            <a:ext cx="822960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3747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 self parameter always comes first — refers to the newly created object instance</a:t>
            </a:r>
            <a:endParaRPr lang="en-US" sz="1250" dirty="0"/>
          </a:p>
        </p:txBody>
      </p:sp>
      <p:sp>
        <p:nvSpPr>
          <p:cNvPr id="12" name="Shape 10"/>
          <p:cNvSpPr/>
          <p:nvPr/>
        </p:nvSpPr>
        <p:spPr>
          <a:xfrm>
            <a:off x="274320" y="2468880"/>
            <a:ext cx="8595360" cy="402336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5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274320" y="2468880"/>
            <a:ext cx="73152" cy="402336"/>
          </a:xfrm>
          <a:prstGeom prst="rect">
            <a:avLst/>
          </a:prstGeom>
          <a:solidFill>
            <a:srgbClr val="4527A0"/>
          </a:solidFill>
          <a:ln/>
        </p:spPr>
      </p:sp>
      <p:sp>
        <p:nvSpPr>
          <p:cNvPr id="14" name="Text 12"/>
          <p:cNvSpPr/>
          <p:nvPr/>
        </p:nvSpPr>
        <p:spPr>
          <a:xfrm>
            <a:off x="457200" y="2505456"/>
            <a:ext cx="822960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3747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 Python calls it automatically — you never call __init__ directly</a:t>
            </a:r>
            <a:endParaRPr lang="en-US" sz="1250" dirty="0"/>
          </a:p>
        </p:txBody>
      </p:sp>
      <p:sp>
        <p:nvSpPr>
          <p:cNvPr id="15" name="Shape 13"/>
          <p:cNvSpPr/>
          <p:nvPr/>
        </p:nvSpPr>
        <p:spPr>
          <a:xfrm>
            <a:off x="274320" y="2926080"/>
            <a:ext cx="8595360" cy="402336"/>
          </a:xfrm>
          <a:prstGeom prst="rect">
            <a:avLst/>
          </a:prstGeom>
          <a:solidFill>
            <a:srgbClr val="F5F0FF"/>
          </a:solidFill>
          <a:ln w="12700">
            <a:solidFill>
              <a:srgbClr val="E8E0F5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274320" y="2926080"/>
            <a:ext cx="73152" cy="402336"/>
          </a:xfrm>
          <a:prstGeom prst="rect">
            <a:avLst/>
          </a:prstGeom>
          <a:solidFill>
            <a:srgbClr val="4527A0"/>
          </a:solidFill>
          <a:ln/>
        </p:spPr>
      </p:sp>
      <p:sp>
        <p:nvSpPr>
          <p:cNvPr id="17" name="Text 15"/>
          <p:cNvSpPr/>
          <p:nvPr/>
        </p:nvSpPr>
        <p:spPr>
          <a:xfrm>
            <a:off x="457200" y="2962656"/>
            <a:ext cx="822960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3747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 Does NOT return any value (implicitly returns None)</a:t>
            </a:r>
            <a:endParaRPr lang="en-US" sz="1250" dirty="0"/>
          </a:p>
        </p:txBody>
      </p:sp>
      <p:sp>
        <p:nvSpPr>
          <p:cNvPr id="18" name="Shape 16"/>
          <p:cNvSpPr/>
          <p:nvPr/>
        </p:nvSpPr>
        <p:spPr>
          <a:xfrm>
            <a:off x="274320" y="3383280"/>
            <a:ext cx="8595360" cy="402336"/>
          </a:xfrm>
          <a:prstGeom prst="rect">
            <a:avLst/>
          </a:prstGeom>
          <a:solidFill>
            <a:srgbClr val="FFFFFF"/>
          </a:solidFill>
          <a:ln w="12700">
            <a:solidFill>
              <a:srgbClr val="E8E0F5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274320" y="3383280"/>
            <a:ext cx="73152" cy="402336"/>
          </a:xfrm>
          <a:prstGeom prst="rect">
            <a:avLst/>
          </a:prstGeom>
          <a:solidFill>
            <a:srgbClr val="4527A0"/>
          </a:solidFill>
          <a:ln/>
        </p:spPr>
      </p:sp>
      <p:sp>
        <p:nvSpPr>
          <p:cNvPr id="20" name="Text 18"/>
          <p:cNvSpPr/>
          <p:nvPr/>
        </p:nvSpPr>
        <p:spPr>
          <a:xfrm>
            <a:off x="457200" y="3419856"/>
            <a:ext cx="822960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3747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  Can accept additional parameters to pass data at object creation time</a:t>
            </a:r>
            <a:endParaRPr lang="en-US" sz="1250" dirty="0"/>
          </a:p>
        </p:txBody>
      </p:sp>
      <p:sp>
        <p:nvSpPr>
          <p:cNvPr id="21" name="Shape 19"/>
          <p:cNvSpPr/>
          <p:nvPr/>
        </p:nvSpPr>
        <p:spPr>
          <a:xfrm>
            <a:off x="274320" y="3886200"/>
            <a:ext cx="8595360" cy="1005840"/>
          </a:xfrm>
          <a:prstGeom prst="rect">
            <a:avLst/>
          </a:prstGeom>
          <a:solidFill>
            <a:srgbClr val="1A1A2E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457200" y="3950208"/>
            <a:ext cx="8321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0BCD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def </a:t>
            </a:r>
            <a:r>
              <a:rPr lang="en-US" sz="1400" b="1" dirty="0">
                <a:solidFill>
                  <a:srgbClr val="FFB30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__init__</a:t>
            </a:r>
            <a:r>
              <a:rPr lang="en-US" sz="14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</a:t>
            </a:r>
            <a:r>
              <a:rPr lang="en-US" sz="1400" b="1" dirty="0">
                <a:solidFill>
                  <a:srgbClr val="FF8A6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self</a:t>
            </a:r>
            <a:r>
              <a:rPr lang="en-US" sz="14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, param1, param2):</a:t>
            </a:r>
            <a:r>
              <a:rPr lang="en-US" sz="1400" i="1" dirty="0">
                <a:solidFill>
                  <a:srgbClr val="78909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←  self = this object | params = data to initialize with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457200" y="4315968"/>
            <a:ext cx="8321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FF8A6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self</a:t>
            </a:r>
            <a:r>
              <a:rPr lang="en-US" sz="14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.param1 = param1</a:t>
            </a:r>
            <a:r>
              <a:rPr lang="en-US" sz="1400" i="1" dirty="0">
                <a:solidFill>
                  <a:srgbClr val="78909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←  stores data into instance variable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FB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2E7D32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109728"/>
            <a:ext cx="8412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Types of Constructors — Default Constructor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274320" y="914400"/>
            <a:ext cx="8595360" cy="548640"/>
          </a:xfrm>
          <a:prstGeom prst="rect">
            <a:avLst/>
          </a:prstGeom>
          <a:solidFill>
            <a:srgbClr val="A5D6A7">
              <a:alpha val="60000"/>
            </a:srgbClr>
          </a:solidFill>
          <a:ln w="12700">
            <a:solidFill>
              <a:srgbClr val="A5D6A7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987552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E7D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📌  A Default Constructor takes NO parameters (other than self). Python provides one automatically if none is defined.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274320" y="1572768"/>
            <a:ext cx="4846320" cy="3200400"/>
          </a:xfrm>
          <a:prstGeom prst="rect">
            <a:avLst/>
          </a:prstGeom>
          <a:solidFill>
            <a:srgbClr val="0D1B2A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411480" y="1664208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46E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Default Constructor Example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411480" y="1965960"/>
            <a:ext cx="4572000" cy="2651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00BCD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class </a:t>
            </a:r>
            <a:r>
              <a:rPr lang="en-US" sz="1300" b="1" dirty="0">
                <a:solidFill>
                  <a:srgbClr val="FFB30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Student</a:t>
            </a:r>
            <a:r>
              <a:rPr lang="en-US" sz="13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:
</a:t>
            </a:r>
            <a:r>
              <a:rPr lang="en-US" sz="1300" dirty="0">
                <a:solidFill>
                  <a:srgbClr val="00BCD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def </a:t>
            </a:r>
            <a:r>
              <a:rPr lang="en-US" sz="1300" dirty="0">
                <a:solidFill>
                  <a:srgbClr val="FFB30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__init__</a:t>
            </a:r>
            <a:r>
              <a:rPr lang="en-US" sz="13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(self):
</a:t>
            </a:r>
            <a:r>
              <a:rPr lang="en-US" sz="1300" dirty="0">
                <a:solidFill>
                  <a:srgbClr val="FF8A6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self</a:t>
            </a:r>
            <a:r>
              <a:rPr lang="en-US" sz="13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.name = </a:t>
            </a:r>
            <a:r>
              <a:rPr lang="en-US" sz="1300" dirty="0">
                <a:solidFill>
                  <a:srgbClr val="A5D6A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"Unknown"
</a:t>
            </a:r>
            <a:r>
              <a:rPr lang="en-US" sz="1300" dirty="0">
                <a:solidFill>
                  <a:srgbClr val="FF8A6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self</a:t>
            </a:r>
            <a:r>
              <a:rPr lang="en-US" sz="13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.grade = </a:t>
            </a:r>
            <a:r>
              <a:rPr lang="en-US" sz="1300" dirty="0">
                <a:solidFill>
                  <a:srgbClr val="FFCC8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
</a:t>
            </a:r>
            <a:r>
              <a:rPr lang="en-US" sz="1300" dirty="0">
                <a:solidFill>
                  <a:srgbClr val="00BCD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def </a:t>
            </a:r>
            <a:r>
              <a:rPr lang="en-US" sz="1300" dirty="0">
                <a:solidFill>
                  <a:srgbClr val="FFB30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display</a:t>
            </a:r>
            <a:r>
              <a:rPr lang="en-US" sz="13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(self):
        print(f"Name: {self.name}")
        print(f"Grade: {self.grade}")
</a:t>
            </a:r>
            <a:r>
              <a:rPr lang="en-US" sz="1300" dirty="0">
                <a:solidFill>
                  <a:srgbClr val="546E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Creating object
</a:t>
            </a:r>
            <a:r>
              <a:rPr lang="en-US" sz="13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s1 = </a:t>
            </a:r>
            <a:r>
              <a:rPr lang="en-US" sz="1300" dirty="0">
                <a:solidFill>
                  <a:srgbClr val="FFB30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Student</a:t>
            </a:r>
            <a:r>
              <a:rPr lang="en-US" sz="13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()
s1.</a:t>
            </a:r>
            <a:r>
              <a:rPr lang="en-US" sz="1300" dirty="0">
                <a:solidFill>
                  <a:srgbClr val="FFB30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display</a:t>
            </a:r>
            <a:r>
              <a:rPr lang="en-US" sz="13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()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274320" y="4800600"/>
            <a:ext cx="4846320" cy="182880"/>
          </a:xfrm>
          <a:prstGeom prst="rect">
            <a:avLst/>
          </a:prstGeom>
          <a:solidFill>
            <a:srgbClr val="1B5E20"/>
          </a:solidFill>
          <a:ln/>
        </p:spPr>
      </p:sp>
      <p:sp>
        <p:nvSpPr>
          <p:cNvPr id="10" name="Text 8"/>
          <p:cNvSpPr/>
          <p:nvPr/>
        </p:nvSpPr>
        <p:spPr>
          <a:xfrm>
            <a:off x="320040" y="4791456"/>
            <a:ext cx="47548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A5D6A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⚡  OUTPUT   Name: Unknown  |  Grade: 0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5349240" y="1572768"/>
            <a:ext cx="3474720" cy="713232"/>
          </a:xfrm>
          <a:prstGeom prst="rect">
            <a:avLst/>
          </a:prstGeom>
          <a:solidFill>
            <a:srgbClr val="FFFFFF"/>
          </a:solidFill>
          <a:ln w="12700">
            <a:solidFill>
              <a:srgbClr val="C8E6C9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5349240" y="1572768"/>
            <a:ext cx="73152" cy="713232"/>
          </a:xfrm>
          <a:prstGeom prst="rect">
            <a:avLst/>
          </a:prstGeom>
          <a:solidFill>
            <a:srgbClr val="2E7D32"/>
          </a:solidFill>
          <a:ln/>
        </p:spPr>
      </p:sp>
      <p:sp>
        <p:nvSpPr>
          <p:cNvPr id="13" name="Text 11"/>
          <p:cNvSpPr/>
          <p:nvPr/>
        </p:nvSpPr>
        <p:spPr>
          <a:xfrm>
            <a:off x="5486400" y="1609344"/>
            <a:ext cx="3200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E7D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Parameters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5486400" y="1865376"/>
            <a:ext cx="3200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747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Only self is accepted — no external data needed at creation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5349240" y="2377440"/>
            <a:ext cx="3474720" cy="713232"/>
          </a:xfrm>
          <a:prstGeom prst="rect">
            <a:avLst/>
          </a:prstGeom>
          <a:solidFill>
            <a:srgbClr val="FFFFFF"/>
          </a:solidFill>
          <a:ln w="12700">
            <a:solidFill>
              <a:srgbClr val="C8E6C9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5349240" y="2377440"/>
            <a:ext cx="73152" cy="713232"/>
          </a:xfrm>
          <a:prstGeom prst="rect">
            <a:avLst/>
          </a:prstGeom>
          <a:solidFill>
            <a:srgbClr val="2E7D32"/>
          </a:solidFill>
          <a:ln/>
        </p:spPr>
      </p:sp>
      <p:sp>
        <p:nvSpPr>
          <p:cNvPr id="17" name="Text 15"/>
          <p:cNvSpPr/>
          <p:nvPr/>
        </p:nvSpPr>
        <p:spPr>
          <a:xfrm>
            <a:off x="5486400" y="2414016"/>
            <a:ext cx="3200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E7D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Default Values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5486400" y="2670048"/>
            <a:ext cx="3200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747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attributes get pre-set default values inside the method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5349240" y="3182112"/>
            <a:ext cx="3474720" cy="713232"/>
          </a:xfrm>
          <a:prstGeom prst="rect">
            <a:avLst/>
          </a:prstGeom>
          <a:solidFill>
            <a:srgbClr val="FFFFFF"/>
          </a:solidFill>
          <a:ln w="12700">
            <a:solidFill>
              <a:srgbClr val="C8E6C9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5349240" y="3182112"/>
            <a:ext cx="73152" cy="713232"/>
          </a:xfrm>
          <a:prstGeom prst="rect">
            <a:avLst/>
          </a:prstGeom>
          <a:solidFill>
            <a:srgbClr val="2E7D32"/>
          </a:solidFill>
          <a:ln/>
        </p:spPr>
      </p:sp>
      <p:sp>
        <p:nvSpPr>
          <p:cNvPr id="21" name="Text 19"/>
          <p:cNvSpPr/>
          <p:nvPr/>
        </p:nvSpPr>
        <p:spPr>
          <a:xfrm>
            <a:off x="5486400" y="3218688"/>
            <a:ext cx="3200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E7D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to use?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5486400" y="3474720"/>
            <a:ext cx="3200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747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all objects should start with the same initial state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5349240" y="3986784"/>
            <a:ext cx="3474720" cy="713232"/>
          </a:xfrm>
          <a:prstGeom prst="rect">
            <a:avLst/>
          </a:prstGeom>
          <a:solidFill>
            <a:srgbClr val="FFFFFF"/>
          </a:solidFill>
          <a:ln w="12700">
            <a:solidFill>
              <a:srgbClr val="C8E6C9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5349240" y="3986784"/>
            <a:ext cx="73152" cy="713232"/>
          </a:xfrm>
          <a:prstGeom prst="rect">
            <a:avLst/>
          </a:prstGeom>
          <a:solidFill>
            <a:srgbClr val="2E7D32"/>
          </a:solidFill>
          <a:ln/>
        </p:spPr>
      </p:sp>
      <p:sp>
        <p:nvSpPr>
          <p:cNvPr id="25" name="Text 23"/>
          <p:cNvSpPr/>
          <p:nvPr/>
        </p:nvSpPr>
        <p:spPr>
          <a:xfrm>
            <a:off x="5486400" y="4023360"/>
            <a:ext cx="3200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E7D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Auto-created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5486400" y="4279392"/>
            <a:ext cx="3200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747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you don't define __init__, Python adds a hidden default one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FB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E65100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109728"/>
            <a:ext cx="8412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Types of Constructors — Parameterized Constructor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274320" y="914400"/>
            <a:ext cx="8595360" cy="548640"/>
          </a:xfrm>
          <a:prstGeom prst="rect">
            <a:avLst/>
          </a:prstGeom>
          <a:solidFill>
            <a:srgbClr val="FFF3E0"/>
          </a:solidFill>
          <a:ln w="12700">
            <a:solidFill>
              <a:srgbClr val="FFCC8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987552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E651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📌  A Parameterized Constructor accepts one or more parameters besides self. Allows each object to be initialized with unique data.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274320" y="1572768"/>
            <a:ext cx="4846320" cy="3291840"/>
          </a:xfrm>
          <a:prstGeom prst="rect">
            <a:avLst/>
          </a:prstGeom>
          <a:solidFill>
            <a:srgbClr val="0D1B2A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411480" y="1664208"/>
            <a:ext cx="4572000" cy="3108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00BCD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class </a:t>
            </a:r>
            <a:r>
              <a:rPr lang="en-US" sz="1250" b="1" dirty="0">
                <a:solidFill>
                  <a:srgbClr val="FFB30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BankAccount</a:t>
            </a:r>
            <a:r>
              <a:rPr lang="en-US" sz="12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:
</a:t>
            </a:r>
            <a:r>
              <a:rPr lang="en-US" sz="1250" dirty="0">
                <a:solidFill>
                  <a:srgbClr val="00BCD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def </a:t>
            </a:r>
            <a:r>
              <a:rPr lang="en-US" sz="1250" dirty="0">
                <a:solidFill>
                  <a:srgbClr val="FFB30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__init__</a:t>
            </a:r>
            <a:r>
              <a:rPr lang="en-US" sz="12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(self, owner, balance=0):
</a:t>
            </a:r>
            <a:r>
              <a:rPr lang="en-US" sz="1250" dirty="0">
                <a:solidFill>
                  <a:srgbClr val="FF8A6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self</a:t>
            </a:r>
            <a:r>
              <a:rPr lang="en-US" sz="12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.owner = owner
</a:t>
            </a:r>
            <a:r>
              <a:rPr lang="en-US" sz="1250" dirty="0">
                <a:solidFill>
                  <a:srgbClr val="FF8A6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self</a:t>
            </a:r>
            <a:r>
              <a:rPr lang="en-US" sz="12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.balance = balance
</a:t>
            </a:r>
            <a:r>
              <a:rPr lang="en-US" sz="1250" dirty="0">
                <a:solidFill>
                  <a:srgbClr val="00BCD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def </a:t>
            </a:r>
            <a:r>
              <a:rPr lang="en-US" sz="1250" dirty="0">
                <a:solidFill>
                  <a:srgbClr val="FFB30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show</a:t>
            </a:r>
            <a:r>
              <a:rPr lang="en-US" sz="12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(self):
        print(f"Owner: {self.owner}")
        print(f"Balance: ${self.balance}")
</a:t>
            </a:r>
            <a:r>
              <a:rPr lang="en-US" sz="1250" dirty="0">
                <a:solidFill>
                  <a:srgbClr val="546E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Each object has unique data!
</a:t>
            </a:r>
            <a:r>
              <a:rPr lang="en-US" sz="12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acc1 = </a:t>
            </a:r>
            <a:r>
              <a:rPr lang="en-US" sz="1250" dirty="0">
                <a:solidFill>
                  <a:srgbClr val="FFB30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BankAccount</a:t>
            </a:r>
            <a:r>
              <a:rPr lang="en-US" sz="1250" dirty="0">
                <a:solidFill>
                  <a:srgbClr val="A5D6A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("Alice", 5000)
</a:t>
            </a:r>
            <a:r>
              <a:rPr lang="en-US" sz="12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acc2 = </a:t>
            </a:r>
            <a:r>
              <a:rPr lang="en-US" sz="1250" dirty="0">
                <a:solidFill>
                  <a:srgbClr val="FFB30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BankAccount</a:t>
            </a:r>
            <a:r>
              <a:rPr lang="en-US" sz="1250" dirty="0">
                <a:solidFill>
                  <a:srgbClr val="A5D6A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("Bob")
</a:t>
            </a:r>
            <a:r>
              <a:rPr lang="en-US" sz="12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acc1.</a:t>
            </a:r>
            <a:r>
              <a:rPr lang="en-US" sz="1250" dirty="0">
                <a:solidFill>
                  <a:srgbClr val="FFB30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show</a:t>
            </a:r>
            <a:r>
              <a:rPr lang="en-US" sz="12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()
acc2.</a:t>
            </a:r>
            <a:r>
              <a:rPr lang="en-US" sz="1250" dirty="0">
                <a:solidFill>
                  <a:srgbClr val="FFB30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show</a:t>
            </a:r>
            <a:r>
              <a:rPr lang="en-US" sz="125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()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274320" y="4892040"/>
            <a:ext cx="4846320" cy="164592"/>
          </a:xfrm>
          <a:prstGeom prst="rect">
            <a:avLst/>
          </a:prstGeom>
          <a:solidFill>
            <a:srgbClr val="E65100">
              <a:alpha val="70000"/>
            </a:srgbClr>
          </a:solidFill>
          <a:ln/>
        </p:spPr>
      </p:sp>
      <p:sp>
        <p:nvSpPr>
          <p:cNvPr id="9" name="Text 7"/>
          <p:cNvSpPr/>
          <p:nvPr/>
        </p:nvSpPr>
        <p:spPr>
          <a:xfrm>
            <a:off x="320040" y="4882896"/>
            <a:ext cx="47548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FCC8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Owner: Alice  Balance: $5000  |  Owner: Bob  Balance: $0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5349240" y="1572768"/>
            <a:ext cx="3474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E651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Default vs. Parameterized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5349240" y="1965960"/>
            <a:ext cx="1170432" cy="475488"/>
          </a:xfrm>
          <a:prstGeom prst="rect">
            <a:avLst/>
          </a:prstGeom>
          <a:solidFill>
            <a:srgbClr val="E65100"/>
          </a:solidFill>
          <a:ln w="12700">
            <a:solidFill>
              <a:srgbClr val="FFCC8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367528" y="2002536"/>
            <a:ext cx="113385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Feature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6519672" y="1965960"/>
            <a:ext cx="1170432" cy="475488"/>
          </a:xfrm>
          <a:prstGeom prst="rect">
            <a:avLst/>
          </a:prstGeom>
          <a:solidFill>
            <a:srgbClr val="E65100"/>
          </a:solidFill>
          <a:ln w="12700">
            <a:solidFill>
              <a:srgbClr val="FFCC8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537960" y="2002536"/>
            <a:ext cx="113385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Default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7690104" y="1965960"/>
            <a:ext cx="1170432" cy="475488"/>
          </a:xfrm>
          <a:prstGeom prst="rect">
            <a:avLst/>
          </a:prstGeom>
          <a:solidFill>
            <a:srgbClr val="E65100"/>
          </a:solidFill>
          <a:ln w="12700">
            <a:solidFill>
              <a:srgbClr val="FFCC8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7708392" y="2002536"/>
            <a:ext cx="113385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Param.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5349240" y="2441448"/>
            <a:ext cx="1170432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FFCC8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367528" y="2478024"/>
            <a:ext cx="113385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3747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Parameters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6519672" y="2441448"/>
            <a:ext cx="1170432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FFCC80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537960" y="2478024"/>
            <a:ext cx="113385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3747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None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7690104" y="2441448"/>
            <a:ext cx="1170432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FFCC80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7708392" y="2478024"/>
            <a:ext cx="113385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3747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or more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5349240" y="2916936"/>
            <a:ext cx="1170432" cy="475488"/>
          </a:xfrm>
          <a:prstGeom prst="rect">
            <a:avLst/>
          </a:prstGeom>
          <a:solidFill>
            <a:srgbClr val="FFF3E0"/>
          </a:solidFill>
          <a:ln w="12700">
            <a:solidFill>
              <a:srgbClr val="FFCC8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5367528" y="2953512"/>
            <a:ext cx="113385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3747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Unique data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6519672" y="2916936"/>
            <a:ext cx="1170432" cy="475488"/>
          </a:xfrm>
          <a:prstGeom prst="rect">
            <a:avLst/>
          </a:prstGeom>
          <a:solidFill>
            <a:srgbClr val="FFF3E0"/>
          </a:solidFill>
          <a:ln w="12700">
            <a:solidFill>
              <a:srgbClr val="FFCC80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6537960" y="2953512"/>
            <a:ext cx="113385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3747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❌ Same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7690104" y="2916936"/>
            <a:ext cx="1170432" cy="475488"/>
          </a:xfrm>
          <a:prstGeom prst="rect">
            <a:avLst/>
          </a:prstGeom>
          <a:solidFill>
            <a:srgbClr val="FFF3E0"/>
          </a:solidFill>
          <a:ln w="12700">
            <a:solidFill>
              <a:srgbClr val="FFCC80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7708392" y="2953512"/>
            <a:ext cx="113385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3747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Different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5349240" y="3392424"/>
            <a:ext cx="1170432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FFCC80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5367528" y="3429000"/>
            <a:ext cx="113385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3747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Flexibility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6519672" y="3392424"/>
            <a:ext cx="1170432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FFCC80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6537960" y="3429000"/>
            <a:ext cx="113385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3747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</a:t>
            </a:r>
            <a:endParaRPr lang="en-US" sz="1100" dirty="0"/>
          </a:p>
        </p:txBody>
      </p:sp>
      <p:sp>
        <p:nvSpPr>
          <p:cNvPr id="33" name="Shape 31"/>
          <p:cNvSpPr/>
          <p:nvPr/>
        </p:nvSpPr>
        <p:spPr>
          <a:xfrm>
            <a:off x="7690104" y="3392424"/>
            <a:ext cx="1170432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FFCC80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7708392" y="3429000"/>
            <a:ext cx="113385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3747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</a:t>
            </a:r>
            <a:endParaRPr lang="en-US" sz="1100" dirty="0"/>
          </a:p>
        </p:txBody>
      </p:sp>
      <p:sp>
        <p:nvSpPr>
          <p:cNvPr id="35" name="Shape 33"/>
          <p:cNvSpPr/>
          <p:nvPr/>
        </p:nvSpPr>
        <p:spPr>
          <a:xfrm>
            <a:off x="5349240" y="3867912"/>
            <a:ext cx="1170432" cy="475488"/>
          </a:xfrm>
          <a:prstGeom prst="rect">
            <a:avLst/>
          </a:prstGeom>
          <a:solidFill>
            <a:srgbClr val="FFF3E0"/>
          </a:solidFill>
          <a:ln w="12700">
            <a:solidFill>
              <a:srgbClr val="FFCC80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5367528" y="3904488"/>
            <a:ext cx="113385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3747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Default vals</a:t>
            </a:r>
            <a:endParaRPr lang="en-US" sz="1100" dirty="0"/>
          </a:p>
        </p:txBody>
      </p:sp>
      <p:sp>
        <p:nvSpPr>
          <p:cNvPr id="37" name="Shape 35"/>
          <p:cNvSpPr/>
          <p:nvPr/>
        </p:nvSpPr>
        <p:spPr>
          <a:xfrm>
            <a:off x="6519672" y="3867912"/>
            <a:ext cx="1170432" cy="475488"/>
          </a:xfrm>
          <a:prstGeom prst="rect">
            <a:avLst/>
          </a:prstGeom>
          <a:solidFill>
            <a:srgbClr val="FFF3E0"/>
          </a:solidFill>
          <a:ln w="12700">
            <a:solidFill>
              <a:srgbClr val="FFCC80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6537960" y="3904488"/>
            <a:ext cx="113385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3747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Yes</a:t>
            </a:r>
            <a:endParaRPr lang="en-US" sz="1100" dirty="0"/>
          </a:p>
        </p:txBody>
      </p:sp>
      <p:sp>
        <p:nvSpPr>
          <p:cNvPr id="39" name="Shape 37"/>
          <p:cNvSpPr/>
          <p:nvPr/>
        </p:nvSpPr>
        <p:spPr>
          <a:xfrm>
            <a:off x="7690104" y="3867912"/>
            <a:ext cx="1170432" cy="475488"/>
          </a:xfrm>
          <a:prstGeom prst="rect">
            <a:avLst/>
          </a:prstGeom>
          <a:solidFill>
            <a:srgbClr val="FFF3E0"/>
          </a:solidFill>
          <a:ln w="12700">
            <a:solidFill>
              <a:srgbClr val="FFCC80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7708392" y="3904488"/>
            <a:ext cx="113385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3747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Optional</a:t>
            </a:r>
            <a:endParaRPr lang="en-US" sz="1100" dirty="0"/>
          </a:p>
        </p:txBody>
      </p:sp>
      <p:sp>
        <p:nvSpPr>
          <p:cNvPr id="41" name="Shape 39"/>
          <p:cNvSpPr/>
          <p:nvPr/>
        </p:nvSpPr>
        <p:spPr>
          <a:xfrm>
            <a:off x="5349240" y="4343400"/>
            <a:ext cx="1170432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FFCC80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5367528" y="4379976"/>
            <a:ext cx="113385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3747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case</a:t>
            </a:r>
            <a:endParaRPr lang="en-US" sz="1100" dirty="0"/>
          </a:p>
        </p:txBody>
      </p:sp>
      <p:sp>
        <p:nvSpPr>
          <p:cNvPr id="43" name="Shape 41"/>
          <p:cNvSpPr/>
          <p:nvPr/>
        </p:nvSpPr>
        <p:spPr>
          <a:xfrm>
            <a:off x="6519672" y="4343400"/>
            <a:ext cx="1170432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FFCC80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6537960" y="4379976"/>
            <a:ext cx="113385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3747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Templates</a:t>
            </a:r>
            <a:endParaRPr lang="en-US" sz="1100" dirty="0"/>
          </a:p>
        </p:txBody>
      </p:sp>
      <p:sp>
        <p:nvSpPr>
          <p:cNvPr id="45" name="Shape 43"/>
          <p:cNvSpPr/>
          <p:nvPr/>
        </p:nvSpPr>
        <p:spPr>
          <a:xfrm>
            <a:off x="7690104" y="4343400"/>
            <a:ext cx="1170432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FFCC80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7708392" y="4379976"/>
            <a:ext cx="113385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3747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 objects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FB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A1628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109728"/>
            <a:ext cx="8412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Constructor Examples — Class Person &amp; Circle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228600" y="868680"/>
            <a:ext cx="4206240" cy="365760"/>
          </a:xfrm>
          <a:prstGeom prst="rect">
            <a:avLst/>
          </a:prstGeom>
          <a:solidFill>
            <a:srgbClr val="1565C0"/>
          </a:solidFill>
          <a:ln/>
        </p:spPr>
      </p:sp>
      <p:sp>
        <p:nvSpPr>
          <p:cNvPr id="5" name="Text 3"/>
          <p:cNvSpPr/>
          <p:nvPr/>
        </p:nvSpPr>
        <p:spPr>
          <a:xfrm>
            <a:off x="320040" y="886968"/>
            <a:ext cx="40233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 1 — Person Class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228600" y="1261872"/>
            <a:ext cx="4206240" cy="3063240"/>
          </a:xfrm>
          <a:prstGeom prst="rect">
            <a:avLst/>
          </a:prstGeom>
          <a:solidFill>
            <a:srgbClr val="0D1B2A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365760" y="1353312"/>
            <a:ext cx="3931920" cy="2834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0BCD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class </a:t>
            </a:r>
            <a:r>
              <a:rPr lang="en-US" sz="1200" b="1" dirty="0">
                <a:solidFill>
                  <a:srgbClr val="FFB30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Person</a:t>
            </a:r>
            <a:r>
              <a:rPr lang="en-US" sz="12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:
</a:t>
            </a:r>
            <a:r>
              <a:rPr lang="en-US" sz="1200" dirty="0">
                <a:solidFill>
                  <a:srgbClr val="00BCD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def </a:t>
            </a:r>
            <a:r>
              <a:rPr lang="en-US" sz="1200" dirty="0">
                <a:solidFill>
                  <a:srgbClr val="FFB30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__init__</a:t>
            </a:r>
            <a:r>
              <a:rPr lang="en-US" sz="12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(self, name, age):
</a:t>
            </a:r>
            <a:r>
              <a:rPr lang="en-US" sz="1200" dirty="0">
                <a:solidFill>
                  <a:srgbClr val="FF8A6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self</a:t>
            </a:r>
            <a:r>
              <a:rPr lang="en-US" sz="12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.name = name
</a:t>
            </a:r>
            <a:r>
              <a:rPr lang="en-US" sz="1200" dirty="0">
                <a:solidFill>
                  <a:srgbClr val="FF8A6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self</a:t>
            </a:r>
            <a:r>
              <a:rPr lang="en-US" sz="12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.age  = age
</a:t>
            </a:r>
            <a:r>
              <a:rPr lang="en-US" sz="1200" dirty="0">
                <a:solidFill>
                  <a:srgbClr val="00BCD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def </a:t>
            </a:r>
            <a:r>
              <a:rPr lang="en-US" sz="1200" dirty="0">
                <a:solidFill>
                  <a:srgbClr val="FFB30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greet</a:t>
            </a:r>
            <a:r>
              <a:rPr lang="en-US" sz="12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(self):
    print(f"Hi! I am {self.name}"
          f"and I am {self.age}")
p1 = </a:t>
            </a:r>
            <a:r>
              <a:rPr lang="en-US" sz="1200" dirty="0">
                <a:solidFill>
                  <a:srgbClr val="FFB30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Person</a:t>
            </a:r>
            <a:r>
              <a:rPr lang="en-US" sz="1200" dirty="0">
                <a:solidFill>
                  <a:srgbClr val="A5D6A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("Alice", 20)
</a:t>
            </a:r>
            <a:r>
              <a:rPr lang="en-US" sz="12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p2 = </a:t>
            </a:r>
            <a:r>
              <a:rPr lang="en-US" sz="1200" dirty="0">
                <a:solidFill>
                  <a:srgbClr val="FFB30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Person</a:t>
            </a:r>
            <a:r>
              <a:rPr lang="en-US" sz="1200" dirty="0">
                <a:solidFill>
                  <a:srgbClr val="A5D6A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("Bob", 25)
</a:t>
            </a:r>
            <a:r>
              <a:rPr lang="en-US" sz="12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p1.</a:t>
            </a:r>
            <a:r>
              <a:rPr lang="en-US" sz="1200" dirty="0">
                <a:solidFill>
                  <a:srgbClr val="FFB30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greet</a:t>
            </a:r>
            <a:r>
              <a:rPr lang="en-US" sz="12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()
p2.</a:t>
            </a:r>
            <a:r>
              <a:rPr lang="en-US" sz="1200" dirty="0">
                <a:solidFill>
                  <a:srgbClr val="FFB30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greet</a:t>
            </a:r>
            <a:r>
              <a:rPr lang="en-US" sz="12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()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228600" y="4368800"/>
            <a:ext cx="4206240" cy="2286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latin typeface="Consolas" pitchFamily="34" charset="0"/>
                <a:ea typeface="Consolas" pitchFamily="34" charset="-122"/>
                <a:cs typeface="Consolas" pitchFamily="34" charset="-120"/>
              </a:rPr>
              <a:t> Output: Hi! I am Alice and I am 20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4709160" y="868680"/>
            <a:ext cx="4206240" cy="365760"/>
          </a:xfrm>
          <a:prstGeom prst="rect">
            <a:avLst/>
          </a:prstGeom>
          <a:solidFill>
            <a:srgbClr val="AD1457"/>
          </a:solidFill>
          <a:ln/>
        </p:spPr>
      </p:sp>
      <p:sp>
        <p:nvSpPr>
          <p:cNvPr id="10" name="Text 8"/>
          <p:cNvSpPr/>
          <p:nvPr/>
        </p:nvSpPr>
        <p:spPr>
          <a:xfrm>
            <a:off x="4800600" y="886968"/>
            <a:ext cx="40233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 2 — Circle Class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4709160" y="1261872"/>
            <a:ext cx="4206240" cy="3063240"/>
          </a:xfrm>
          <a:prstGeom prst="rect">
            <a:avLst/>
          </a:prstGeom>
          <a:solidFill>
            <a:srgbClr val="0D1B2A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4846320" y="1353312"/>
            <a:ext cx="3931920" cy="2834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0BCD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import </a:t>
            </a:r>
            <a:r>
              <a:rPr lang="en-US" sz="12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math
</a:t>
            </a:r>
            <a:r>
              <a:rPr lang="en-US" sz="1200" dirty="0">
                <a:solidFill>
                  <a:srgbClr val="00BCD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class </a:t>
            </a:r>
            <a:r>
              <a:rPr lang="en-US" sz="1200" b="1" dirty="0">
                <a:solidFill>
                  <a:srgbClr val="FFB30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Circle</a:t>
            </a:r>
            <a:r>
              <a:rPr lang="en-US" sz="12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:
</a:t>
            </a:r>
            <a:r>
              <a:rPr lang="en-US" sz="1200" dirty="0">
                <a:solidFill>
                  <a:srgbClr val="00BCD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def </a:t>
            </a:r>
            <a:r>
              <a:rPr lang="en-US" sz="1200" dirty="0">
                <a:solidFill>
                  <a:srgbClr val="FFB30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__init__</a:t>
            </a:r>
            <a:r>
              <a:rPr lang="en-US" sz="12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(self, radius):
</a:t>
            </a:r>
            <a:r>
              <a:rPr lang="en-US" sz="1200" dirty="0">
                <a:solidFill>
                  <a:srgbClr val="FF8A6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self</a:t>
            </a:r>
            <a:r>
              <a:rPr lang="en-US" sz="12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.radius = radius
</a:t>
            </a:r>
            <a:r>
              <a:rPr lang="en-US" sz="1200" dirty="0">
                <a:solidFill>
                  <a:srgbClr val="00BCD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def </a:t>
            </a:r>
            <a:r>
              <a:rPr lang="en-US" sz="1200" dirty="0">
                <a:solidFill>
                  <a:srgbClr val="FFB30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area</a:t>
            </a:r>
            <a:r>
              <a:rPr lang="en-US" sz="12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(self):
    return math.pi * self.radius**2
</a:t>
            </a:r>
            <a:r>
              <a:rPr lang="en-US" sz="1200" dirty="0">
                <a:solidFill>
                  <a:srgbClr val="00BCD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def </a:t>
            </a:r>
            <a:r>
              <a:rPr lang="en-US" sz="1200" dirty="0">
                <a:solidFill>
                  <a:srgbClr val="FFB30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info</a:t>
            </a:r>
            <a:r>
              <a:rPr lang="en-US" sz="12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(self):
    print(f"r={self.radius}"
          f" A={self.area():.2f}")
c = </a:t>
            </a:r>
            <a:r>
              <a:rPr lang="en-US" sz="1200" dirty="0">
                <a:solidFill>
                  <a:srgbClr val="FFB30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Circle</a:t>
            </a:r>
            <a:r>
              <a:rPr lang="en-US" sz="1200" dirty="0">
                <a:solidFill>
                  <a:srgbClr val="A5D6A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(7)
</a:t>
            </a:r>
            <a:r>
              <a:rPr lang="en-US" sz="12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c.</a:t>
            </a:r>
            <a:r>
              <a:rPr lang="en-US" sz="1200" dirty="0">
                <a:solidFill>
                  <a:srgbClr val="FFB30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info</a:t>
            </a:r>
            <a:r>
              <a:rPr lang="en-US" sz="12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()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709160" y="4368800"/>
            <a:ext cx="4206240" cy="2286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latin typeface="Consolas" pitchFamily="34" charset="0"/>
                <a:ea typeface="Consolas" pitchFamily="34" charset="-122"/>
                <a:cs typeface="Consolas" pitchFamily="34" charset="-120"/>
              </a:rPr>
              <a:t> Output: r=7  A=153.94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228600" y="4643120"/>
            <a:ext cx="8686800" cy="411480"/>
          </a:xfrm>
          <a:prstGeom prst="rect">
            <a:avLst/>
          </a:prstGeom>
          <a:solidFill>
            <a:srgbClr val="FFB300">
              <a:alpha val="80000"/>
            </a:srgbClr>
          </a:solidFill>
          <a:ln w="12700">
            <a:solidFill>
              <a:srgbClr val="FFB30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65760" y="4714240"/>
            <a:ext cx="8412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 Key Insight: The constructor runs once at creation — it's your one chance to set up the object correctly from the start!</a:t>
            </a:r>
            <a:endParaRPr lang="en-US" sz="12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FB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AD1457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109728"/>
            <a:ext cx="8412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Destructor in Python — __del__ Method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274320" y="914400"/>
            <a:ext cx="8595360" cy="1097280"/>
          </a:xfrm>
          <a:prstGeom prst="rect">
            <a:avLst/>
          </a:prstGeom>
          <a:solidFill>
            <a:srgbClr val="0A1628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74320" y="914400"/>
            <a:ext cx="91440" cy="1097280"/>
          </a:xfrm>
          <a:prstGeom prst="rect">
            <a:avLst/>
          </a:prstGeom>
          <a:solidFill>
            <a:srgbClr val="AD1457"/>
          </a:solidFill>
          <a:ln/>
        </p:spPr>
      </p:sp>
      <p:sp>
        <p:nvSpPr>
          <p:cNvPr id="6" name="Text 4"/>
          <p:cNvSpPr/>
          <p:nvPr/>
        </p:nvSpPr>
        <p:spPr>
          <a:xfrm>
            <a:off x="502920" y="96012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AD14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📖  DEFINITION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502920" y="1234440"/>
            <a:ext cx="81381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destructor is a special method (__del__) called automatically when an object is about to be destroyed (garbage collected). It performs cleanup operations before the object is removed from memory.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274320" y="2103120"/>
            <a:ext cx="4754880" cy="2743200"/>
          </a:xfrm>
          <a:prstGeom prst="rect">
            <a:avLst/>
          </a:prstGeom>
          <a:solidFill>
            <a:srgbClr val="0D1B2A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411480" y="2194560"/>
            <a:ext cx="4480560" cy="2560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0BCD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class </a:t>
            </a:r>
            <a:r>
              <a:rPr lang="en-US" sz="1200" b="1" dirty="0">
                <a:solidFill>
                  <a:srgbClr val="FFB30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DatabaseConn</a:t>
            </a:r>
            <a:r>
              <a:rPr lang="en-US" sz="12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:
</a:t>
            </a:r>
            <a:r>
              <a:rPr lang="en-US" sz="1200" dirty="0">
                <a:solidFill>
                  <a:srgbClr val="00BCD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def </a:t>
            </a:r>
            <a:r>
              <a:rPr lang="en-US" sz="1200" dirty="0">
                <a:solidFill>
                  <a:srgbClr val="FFB30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__init__</a:t>
            </a:r>
            <a:r>
              <a:rPr lang="en-US" sz="12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(self, db_name):
</a:t>
            </a:r>
            <a:r>
              <a:rPr lang="en-US" sz="1200" dirty="0">
                <a:solidFill>
                  <a:srgbClr val="FF8A6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self</a:t>
            </a:r>
            <a:r>
              <a:rPr lang="en-US" sz="12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.db = db_name
</a:t>
            </a:r>
            <a:r>
              <a:rPr lang="en-US" sz="1200" dirty="0">
                <a:solidFill>
                  <a:srgbClr val="A5D6A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print(f"✅ Connected: {self.db}")
</a:t>
            </a:r>
            <a:r>
              <a:rPr lang="en-US" sz="1200" dirty="0">
                <a:solidFill>
                  <a:srgbClr val="00BCD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def </a:t>
            </a:r>
            <a:r>
              <a:rPr lang="en-US" sz="1200" b="1" dirty="0">
                <a:solidFill>
                  <a:srgbClr val="AD145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__del__</a:t>
            </a:r>
            <a:r>
              <a:rPr lang="en-US" sz="12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(self):
</a:t>
            </a:r>
            <a:r>
              <a:rPr lang="en-US" sz="1200" dirty="0">
                <a:solidFill>
                  <a:srgbClr val="FFAB9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print(f"❌ Disconnected: {self.db}")
</a:t>
            </a:r>
            <a:r>
              <a:rPr lang="en-US" sz="12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conn = </a:t>
            </a:r>
            <a:r>
              <a:rPr lang="en-US" sz="1200" dirty="0">
                <a:solidFill>
                  <a:srgbClr val="FFB30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DatabaseConn</a:t>
            </a:r>
            <a:r>
              <a:rPr lang="en-US" sz="1200" dirty="0">
                <a:solidFill>
                  <a:srgbClr val="A5D6A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("MyDB")
</a:t>
            </a:r>
            <a:r>
              <a:rPr lang="en-US" sz="1200" dirty="0">
                <a:solidFill>
                  <a:srgbClr val="546E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... use connection ...
</a:t>
            </a:r>
            <a:r>
              <a:rPr lang="en-US" sz="1200" dirty="0">
                <a:solidFill>
                  <a:srgbClr val="00BCD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del </a:t>
            </a:r>
            <a:r>
              <a:rPr lang="en-US" sz="12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conn</a:t>
            </a:r>
            <a:r>
              <a:rPr lang="en-US" sz="1200" dirty="0">
                <a:solidFill>
                  <a:srgbClr val="546E7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# triggers __del__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274320" y="4864608"/>
            <a:ext cx="47548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A5D6A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✅ Connected: MyDB  |  ❌ Disconnected: MyDB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166360" y="2057400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AD14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Purpose &amp; Important Notes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5239512" y="2399792"/>
            <a:ext cx="3630168" cy="594360"/>
          </a:xfrm>
          <a:prstGeom prst="rect">
            <a:avLst/>
          </a:prstGeom>
          <a:solidFill>
            <a:srgbClr val="FFFFFF"/>
          </a:solidFill>
          <a:ln w="12700">
            <a:solidFill>
              <a:srgbClr val="F8BBD0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5166360" y="2399792"/>
            <a:ext cx="73152" cy="594360"/>
          </a:xfrm>
          <a:prstGeom prst="rect">
            <a:avLst/>
          </a:prstGeom>
          <a:solidFill>
            <a:srgbClr val="AD1457"/>
          </a:solidFill>
          <a:ln/>
        </p:spPr>
      </p:sp>
      <p:sp>
        <p:nvSpPr>
          <p:cNvPr id="14" name="Text 12"/>
          <p:cNvSpPr/>
          <p:nvPr/>
        </p:nvSpPr>
        <p:spPr>
          <a:xfrm>
            <a:off x="5321808" y="2487168"/>
            <a:ext cx="3474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AD14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🧹  Resource Cleanup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5321808" y="2724912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747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Close files, DB connections, network sockets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5239512" y="3073400"/>
            <a:ext cx="3630168" cy="594360"/>
          </a:xfrm>
          <a:prstGeom prst="rect">
            <a:avLst/>
          </a:prstGeom>
          <a:solidFill>
            <a:srgbClr val="FFFFFF"/>
          </a:solidFill>
          <a:ln w="12700">
            <a:solidFill>
              <a:srgbClr val="F8BBD0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5166360" y="3098800"/>
            <a:ext cx="82296" cy="594360"/>
          </a:xfrm>
          <a:prstGeom prst="rect">
            <a:avLst/>
          </a:prstGeom>
          <a:solidFill>
            <a:srgbClr val="AD1457"/>
          </a:solidFill>
          <a:ln/>
        </p:spPr>
      </p:sp>
      <p:sp>
        <p:nvSpPr>
          <p:cNvPr id="18" name="Text 16"/>
          <p:cNvSpPr/>
          <p:nvPr/>
        </p:nvSpPr>
        <p:spPr>
          <a:xfrm>
            <a:off x="5321808" y="3109976"/>
            <a:ext cx="3474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AD14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🗑️  Memory Release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5321808" y="3284220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747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Free up allocated memory when object is done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5179060" y="3772408"/>
            <a:ext cx="3703320" cy="594360"/>
          </a:xfrm>
          <a:prstGeom prst="rect">
            <a:avLst/>
          </a:prstGeom>
          <a:solidFill>
            <a:srgbClr val="FFFFFF"/>
          </a:solidFill>
          <a:ln w="12700">
            <a:solidFill>
              <a:srgbClr val="F8BBD0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5166360" y="3785108"/>
            <a:ext cx="82296" cy="594360"/>
          </a:xfrm>
          <a:prstGeom prst="rect">
            <a:avLst/>
          </a:prstGeom>
          <a:solidFill>
            <a:srgbClr val="AD1457"/>
          </a:solidFill>
          <a:ln/>
        </p:spPr>
      </p:sp>
      <p:sp>
        <p:nvSpPr>
          <p:cNvPr id="22" name="Text 20"/>
          <p:cNvSpPr/>
          <p:nvPr/>
        </p:nvSpPr>
        <p:spPr>
          <a:xfrm>
            <a:off x="5321808" y="3770884"/>
            <a:ext cx="3474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AD14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⚠️  Unpredictable Timing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5321808" y="4008628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747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Python's GC decides when — not you!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5179060" y="4446016"/>
            <a:ext cx="3703320" cy="515112"/>
          </a:xfrm>
          <a:prstGeom prst="rect">
            <a:avLst/>
          </a:prstGeom>
          <a:solidFill>
            <a:srgbClr val="FFFFFF"/>
          </a:solidFill>
          <a:ln w="12700">
            <a:solidFill>
              <a:srgbClr val="F8BBD0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5321808" y="4469892"/>
            <a:ext cx="3474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AD14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🔁  ref count = 0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5347208" y="4618736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747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Triggered when no more references exist</a:t>
            </a:r>
            <a:endParaRPr lang="en-US" sz="1100" dirty="0"/>
          </a:p>
        </p:txBody>
      </p:sp>
      <p:sp>
        <p:nvSpPr>
          <p:cNvPr id="28" name="Shape 19">
            <a:extLst>
              <a:ext uri="{FF2B5EF4-FFF2-40B4-BE49-F238E27FC236}">
                <a16:creationId xmlns:a16="http://schemas.microsoft.com/office/drawing/2014/main" id="{8B52D392-5CDE-CB9E-FE4D-F3F8AC716F9F}"/>
              </a:ext>
            </a:extLst>
          </p:cNvPr>
          <p:cNvSpPr/>
          <p:nvPr/>
        </p:nvSpPr>
        <p:spPr>
          <a:xfrm>
            <a:off x="5166360" y="4493768"/>
            <a:ext cx="82296" cy="508000"/>
          </a:xfrm>
          <a:prstGeom prst="rect">
            <a:avLst/>
          </a:prstGeom>
          <a:solidFill>
            <a:srgbClr val="AD1457"/>
          </a:solidFill>
          <a:ln/>
        </p:spPr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FB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37474F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109728"/>
            <a:ext cx="8412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Constructor vs. Destructor — Key Differences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228600" y="868680"/>
            <a:ext cx="2011680" cy="475488"/>
          </a:xfrm>
          <a:prstGeom prst="rect">
            <a:avLst/>
          </a:prstGeom>
          <a:solidFill>
            <a:srgbClr val="37474F"/>
          </a:solidFill>
          <a:ln/>
        </p:spPr>
      </p:sp>
      <p:sp>
        <p:nvSpPr>
          <p:cNvPr id="5" name="Text 3"/>
          <p:cNvSpPr/>
          <p:nvPr/>
        </p:nvSpPr>
        <p:spPr>
          <a:xfrm>
            <a:off x="301752" y="886968"/>
            <a:ext cx="19202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Feature</a:t>
            </a:r>
            <a:endParaRPr lang="en-US" sz="1250" dirty="0"/>
          </a:p>
        </p:txBody>
      </p:sp>
      <p:sp>
        <p:nvSpPr>
          <p:cNvPr id="6" name="Shape 4"/>
          <p:cNvSpPr/>
          <p:nvPr/>
        </p:nvSpPr>
        <p:spPr>
          <a:xfrm>
            <a:off x="2240280" y="868680"/>
            <a:ext cx="3291840" cy="475488"/>
          </a:xfrm>
          <a:prstGeom prst="rect">
            <a:avLst/>
          </a:prstGeom>
          <a:solidFill>
            <a:srgbClr val="1565C0"/>
          </a:solidFill>
          <a:ln/>
        </p:spPr>
      </p:sp>
      <p:sp>
        <p:nvSpPr>
          <p:cNvPr id="7" name="Text 5"/>
          <p:cNvSpPr/>
          <p:nvPr/>
        </p:nvSpPr>
        <p:spPr>
          <a:xfrm>
            <a:off x="2313432" y="886968"/>
            <a:ext cx="32004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Constructor (__init__)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5532120" y="868680"/>
            <a:ext cx="3291840" cy="475488"/>
          </a:xfrm>
          <a:prstGeom prst="rect">
            <a:avLst/>
          </a:prstGeom>
          <a:solidFill>
            <a:srgbClr val="AD1457"/>
          </a:solidFill>
          <a:ln/>
        </p:spPr>
      </p:sp>
      <p:sp>
        <p:nvSpPr>
          <p:cNvPr id="9" name="Text 7"/>
          <p:cNvSpPr/>
          <p:nvPr/>
        </p:nvSpPr>
        <p:spPr>
          <a:xfrm>
            <a:off x="5605272" y="886968"/>
            <a:ext cx="32004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Destructor (__del__)</a:t>
            </a:r>
            <a:endParaRPr lang="en-US" sz="1250" dirty="0"/>
          </a:p>
        </p:txBody>
      </p:sp>
      <p:sp>
        <p:nvSpPr>
          <p:cNvPr id="10" name="Shape 8"/>
          <p:cNvSpPr/>
          <p:nvPr/>
        </p:nvSpPr>
        <p:spPr>
          <a:xfrm>
            <a:off x="228600" y="1344168"/>
            <a:ext cx="2011680" cy="484632"/>
          </a:xfrm>
          <a:prstGeom prst="rect">
            <a:avLst/>
          </a:prstGeom>
          <a:solidFill>
            <a:srgbClr val="ECEFF1"/>
          </a:solidFill>
          <a:ln w="6350">
            <a:solidFill>
              <a:srgbClr val="D0D0D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20040" y="1380744"/>
            <a:ext cx="190195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3747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Purpose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2240280" y="1344168"/>
            <a:ext cx="3291840" cy="484632"/>
          </a:xfrm>
          <a:prstGeom prst="rect">
            <a:avLst/>
          </a:prstGeom>
          <a:solidFill>
            <a:srgbClr val="FFFFFF"/>
          </a:solidFill>
          <a:ln w="6350">
            <a:solidFill>
              <a:srgbClr val="D0D0D0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2240280" y="1344168"/>
            <a:ext cx="54864" cy="484632"/>
          </a:xfrm>
          <a:prstGeom prst="rect">
            <a:avLst/>
          </a:prstGeom>
          <a:solidFill>
            <a:srgbClr val="1565C0">
              <a:alpha val="60000"/>
            </a:srgbClr>
          </a:solidFill>
          <a:ln/>
        </p:spPr>
      </p:sp>
      <p:sp>
        <p:nvSpPr>
          <p:cNvPr id="14" name="Text 12"/>
          <p:cNvSpPr/>
          <p:nvPr/>
        </p:nvSpPr>
        <p:spPr>
          <a:xfrm>
            <a:off x="2331720" y="1380744"/>
            <a:ext cx="318211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747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Initialize the object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5532120" y="1344168"/>
            <a:ext cx="3291840" cy="484632"/>
          </a:xfrm>
          <a:prstGeom prst="rect">
            <a:avLst/>
          </a:prstGeom>
          <a:solidFill>
            <a:srgbClr val="FFFFFF"/>
          </a:solidFill>
          <a:ln w="6350">
            <a:solidFill>
              <a:srgbClr val="D0D0D0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5532120" y="1344168"/>
            <a:ext cx="54864" cy="484632"/>
          </a:xfrm>
          <a:prstGeom prst="rect">
            <a:avLst/>
          </a:prstGeom>
          <a:solidFill>
            <a:srgbClr val="AD1457">
              <a:alpha val="60000"/>
            </a:srgbClr>
          </a:solidFill>
          <a:ln/>
        </p:spPr>
      </p:sp>
      <p:sp>
        <p:nvSpPr>
          <p:cNvPr id="17" name="Text 15"/>
          <p:cNvSpPr/>
          <p:nvPr/>
        </p:nvSpPr>
        <p:spPr>
          <a:xfrm>
            <a:off x="5623560" y="1380744"/>
            <a:ext cx="318211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747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Clean up before deletion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228600" y="1828800"/>
            <a:ext cx="2011680" cy="484632"/>
          </a:xfrm>
          <a:prstGeom prst="rect">
            <a:avLst/>
          </a:prstGeom>
          <a:solidFill>
            <a:srgbClr val="CFD8DC"/>
          </a:solidFill>
          <a:ln w="6350">
            <a:solidFill>
              <a:srgbClr val="D0D0D0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20040" y="1865376"/>
            <a:ext cx="190195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3747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called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2240280" y="1828800"/>
            <a:ext cx="3291840" cy="484632"/>
          </a:xfrm>
          <a:prstGeom prst="rect">
            <a:avLst/>
          </a:prstGeom>
          <a:solidFill>
            <a:srgbClr val="F9F9F9"/>
          </a:solidFill>
          <a:ln w="6350">
            <a:solidFill>
              <a:srgbClr val="D0D0D0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2240280" y="1828800"/>
            <a:ext cx="54864" cy="484632"/>
          </a:xfrm>
          <a:prstGeom prst="rect">
            <a:avLst/>
          </a:prstGeom>
          <a:solidFill>
            <a:srgbClr val="1565C0">
              <a:alpha val="60000"/>
            </a:srgbClr>
          </a:solidFill>
          <a:ln/>
        </p:spPr>
      </p:sp>
      <p:sp>
        <p:nvSpPr>
          <p:cNvPr id="22" name="Text 20"/>
          <p:cNvSpPr/>
          <p:nvPr/>
        </p:nvSpPr>
        <p:spPr>
          <a:xfrm>
            <a:off x="2331720" y="1865376"/>
            <a:ext cx="318211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747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 object creation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5532120" y="1828800"/>
            <a:ext cx="3291840" cy="484632"/>
          </a:xfrm>
          <a:prstGeom prst="rect">
            <a:avLst/>
          </a:prstGeom>
          <a:solidFill>
            <a:srgbClr val="F9F9F9"/>
          </a:solidFill>
          <a:ln w="6350">
            <a:solidFill>
              <a:srgbClr val="D0D0D0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5532120" y="1828800"/>
            <a:ext cx="54864" cy="484632"/>
          </a:xfrm>
          <a:prstGeom prst="rect">
            <a:avLst/>
          </a:prstGeom>
          <a:solidFill>
            <a:srgbClr val="AD1457">
              <a:alpha val="60000"/>
            </a:srgbClr>
          </a:solidFill>
          <a:ln/>
        </p:spPr>
      </p:sp>
      <p:sp>
        <p:nvSpPr>
          <p:cNvPr id="25" name="Text 23"/>
          <p:cNvSpPr/>
          <p:nvPr/>
        </p:nvSpPr>
        <p:spPr>
          <a:xfrm>
            <a:off x="5623560" y="1865376"/>
            <a:ext cx="318211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747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object is garbage collected</a:t>
            </a:r>
            <a:endParaRPr lang="en-US" sz="1200" dirty="0"/>
          </a:p>
        </p:txBody>
      </p:sp>
      <p:sp>
        <p:nvSpPr>
          <p:cNvPr id="26" name="Shape 24"/>
          <p:cNvSpPr/>
          <p:nvPr/>
        </p:nvSpPr>
        <p:spPr>
          <a:xfrm>
            <a:off x="228600" y="2313432"/>
            <a:ext cx="2011680" cy="484632"/>
          </a:xfrm>
          <a:prstGeom prst="rect">
            <a:avLst/>
          </a:prstGeom>
          <a:solidFill>
            <a:srgbClr val="ECEFF1"/>
          </a:solidFill>
          <a:ln w="6350">
            <a:solidFill>
              <a:srgbClr val="D0D0D0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320040" y="2350008"/>
            <a:ext cx="190195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3747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Method name</a:t>
            </a:r>
            <a:endParaRPr lang="en-US" sz="1200" dirty="0"/>
          </a:p>
        </p:txBody>
      </p:sp>
      <p:sp>
        <p:nvSpPr>
          <p:cNvPr id="28" name="Shape 26"/>
          <p:cNvSpPr/>
          <p:nvPr/>
        </p:nvSpPr>
        <p:spPr>
          <a:xfrm>
            <a:off x="2240280" y="2313432"/>
            <a:ext cx="3291840" cy="484632"/>
          </a:xfrm>
          <a:prstGeom prst="rect">
            <a:avLst/>
          </a:prstGeom>
          <a:solidFill>
            <a:srgbClr val="FFFFFF"/>
          </a:solidFill>
          <a:ln w="6350">
            <a:solidFill>
              <a:srgbClr val="D0D0D0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2240280" y="2313432"/>
            <a:ext cx="54864" cy="484632"/>
          </a:xfrm>
          <a:prstGeom prst="rect">
            <a:avLst/>
          </a:prstGeom>
          <a:solidFill>
            <a:srgbClr val="1565C0">
              <a:alpha val="60000"/>
            </a:srgbClr>
          </a:solidFill>
          <a:ln/>
        </p:spPr>
      </p:sp>
      <p:sp>
        <p:nvSpPr>
          <p:cNvPr id="30" name="Text 28"/>
          <p:cNvSpPr/>
          <p:nvPr/>
        </p:nvSpPr>
        <p:spPr>
          <a:xfrm>
            <a:off x="2331720" y="2350008"/>
            <a:ext cx="318211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747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__init__</a:t>
            </a:r>
            <a:endParaRPr lang="en-US" sz="1200" dirty="0"/>
          </a:p>
        </p:txBody>
      </p:sp>
      <p:sp>
        <p:nvSpPr>
          <p:cNvPr id="31" name="Shape 29"/>
          <p:cNvSpPr/>
          <p:nvPr/>
        </p:nvSpPr>
        <p:spPr>
          <a:xfrm>
            <a:off x="5532120" y="2313432"/>
            <a:ext cx="3291840" cy="484632"/>
          </a:xfrm>
          <a:prstGeom prst="rect">
            <a:avLst/>
          </a:prstGeom>
          <a:solidFill>
            <a:srgbClr val="FFFFFF"/>
          </a:solidFill>
          <a:ln w="6350">
            <a:solidFill>
              <a:srgbClr val="D0D0D0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5532120" y="2313432"/>
            <a:ext cx="54864" cy="484632"/>
          </a:xfrm>
          <a:prstGeom prst="rect">
            <a:avLst/>
          </a:prstGeom>
          <a:solidFill>
            <a:srgbClr val="AD1457">
              <a:alpha val="60000"/>
            </a:srgbClr>
          </a:solidFill>
          <a:ln/>
        </p:spPr>
      </p:sp>
      <p:sp>
        <p:nvSpPr>
          <p:cNvPr id="33" name="Text 31"/>
          <p:cNvSpPr/>
          <p:nvPr/>
        </p:nvSpPr>
        <p:spPr>
          <a:xfrm>
            <a:off x="5623560" y="2350008"/>
            <a:ext cx="318211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747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__del__</a:t>
            </a:r>
            <a:endParaRPr lang="en-US" sz="1200" dirty="0"/>
          </a:p>
        </p:txBody>
      </p:sp>
      <p:sp>
        <p:nvSpPr>
          <p:cNvPr id="34" name="Shape 32"/>
          <p:cNvSpPr/>
          <p:nvPr/>
        </p:nvSpPr>
        <p:spPr>
          <a:xfrm>
            <a:off x="228600" y="2798064"/>
            <a:ext cx="2011680" cy="484632"/>
          </a:xfrm>
          <a:prstGeom prst="rect">
            <a:avLst/>
          </a:prstGeom>
          <a:solidFill>
            <a:srgbClr val="CFD8DC"/>
          </a:solidFill>
          <a:ln w="6350">
            <a:solidFill>
              <a:srgbClr val="D0D0D0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320040" y="2834640"/>
            <a:ext cx="190195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3747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Parameters</a:t>
            </a:r>
            <a:endParaRPr lang="en-US" sz="1200" dirty="0"/>
          </a:p>
        </p:txBody>
      </p:sp>
      <p:sp>
        <p:nvSpPr>
          <p:cNvPr id="36" name="Shape 34"/>
          <p:cNvSpPr/>
          <p:nvPr/>
        </p:nvSpPr>
        <p:spPr>
          <a:xfrm>
            <a:off x="2240280" y="2798064"/>
            <a:ext cx="3291840" cy="484632"/>
          </a:xfrm>
          <a:prstGeom prst="rect">
            <a:avLst/>
          </a:prstGeom>
          <a:solidFill>
            <a:srgbClr val="F9F9F9"/>
          </a:solidFill>
          <a:ln w="6350">
            <a:solidFill>
              <a:srgbClr val="D0D0D0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2240280" y="2798064"/>
            <a:ext cx="54864" cy="484632"/>
          </a:xfrm>
          <a:prstGeom prst="rect">
            <a:avLst/>
          </a:prstGeom>
          <a:solidFill>
            <a:srgbClr val="1565C0">
              <a:alpha val="60000"/>
            </a:srgbClr>
          </a:solidFill>
          <a:ln/>
        </p:spPr>
      </p:sp>
      <p:sp>
        <p:nvSpPr>
          <p:cNvPr id="38" name="Text 36"/>
          <p:cNvSpPr/>
          <p:nvPr/>
        </p:nvSpPr>
        <p:spPr>
          <a:xfrm>
            <a:off x="2331720" y="2834640"/>
            <a:ext cx="318211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747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 accept custom params</a:t>
            </a:r>
            <a:endParaRPr lang="en-US" sz="1200" dirty="0"/>
          </a:p>
        </p:txBody>
      </p:sp>
      <p:sp>
        <p:nvSpPr>
          <p:cNvPr id="39" name="Shape 37"/>
          <p:cNvSpPr/>
          <p:nvPr/>
        </p:nvSpPr>
        <p:spPr>
          <a:xfrm>
            <a:off x="5532120" y="2798064"/>
            <a:ext cx="3291840" cy="484632"/>
          </a:xfrm>
          <a:prstGeom prst="rect">
            <a:avLst/>
          </a:prstGeom>
          <a:solidFill>
            <a:srgbClr val="F9F9F9"/>
          </a:solidFill>
          <a:ln w="6350">
            <a:solidFill>
              <a:srgbClr val="D0D0D0"/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5532120" y="2798064"/>
            <a:ext cx="54864" cy="484632"/>
          </a:xfrm>
          <a:prstGeom prst="rect">
            <a:avLst/>
          </a:prstGeom>
          <a:solidFill>
            <a:srgbClr val="AD1457">
              <a:alpha val="60000"/>
            </a:srgbClr>
          </a:solidFill>
          <a:ln/>
        </p:spPr>
      </p:sp>
      <p:sp>
        <p:nvSpPr>
          <p:cNvPr id="41" name="Text 39"/>
          <p:cNvSpPr/>
          <p:nvPr/>
        </p:nvSpPr>
        <p:spPr>
          <a:xfrm>
            <a:off x="5623560" y="2834640"/>
            <a:ext cx="318211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747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Only self — no custom params</a:t>
            </a:r>
            <a:endParaRPr lang="en-US" sz="1200" dirty="0"/>
          </a:p>
        </p:txBody>
      </p:sp>
      <p:sp>
        <p:nvSpPr>
          <p:cNvPr id="42" name="Shape 40"/>
          <p:cNvSpPr/>
          <p:nvPr/>
        </p:nvSpPr>
        <p:spPr>
          <a:xfrm>
            <a:off x="228600" y="3282696"/>
            <a:ext cx="2011680" cy="484632"/>
          </a:xfrm>
          <a:prstGeom prst="rect">
            <a:avLst/>
          </a:prstGeom>
          <a:solidFill>
            <a:srgbClr val="ECEFF1"/>
          </a:solidFill>
          <a:ln w="6350">
            <a:solidFill>
              <a:srgbClr val="D0D0D0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320040" y="3319272"/>
            <a:ext cx="190195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3747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Timing control</a:t>
            </a:r>
            <a:endParaRPr lang="en-US" sz="1200" dirty="0"/>
          </a:p>
        </p:txBody>
      </p:sp>
      <p:sp>
        <p:nvSpPr>
          <p:cNvPr id="44" name="Shape 42"/>
          <p:cNvSpPr/>
          <p:nvPr/>
        </p:nvSpPr>
        <p:spPr>
          <a:xfrm>
            <a:off x="2240280" y="3282696"/>
            <a:ext cx="3291840" cy="484632"/>
          </a:xfrm>
          <a:prstGeom prst="rect">
            <a:avLst/>
          </a:prstGeom>
          <a:solidFill>
            <a:srgbClr val="FFFFFF"/>
          </a:solidFill>
          <a:ln w="6350">
            <a:solidFill>
              <a:srgbClr val="D0D0D0"/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2240280" y="3282696"/>
            <a:ext cx="54864" cy="484632"/>
          </a:xfrm>
          <a:prstGeom prst="rect">
            <a:avLst/>
          </a:prstGeom>
          <a:solidFill>
            <a:srgbClr val="1565C0">
              <a:alpha val="60000"/>
            </a:srgbClr>
          </a:solidFill>
          <a:ln/>
        </p:spPr>
      </p:sp>
      <p:sp>
        <p:nvSpPr>
          <p:cNvPr id="46" name="Text 44"/>
          <p:cNvSpPr/>
          <p:nvPr/>
        </p:nvSpPr>
        <p:spPr>
          <a:xfrm>
            <a:off x="2331720" y="3319272"/>
            <a:ext cx="318211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747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Called immediately on creation</a:t>
            </a:r>
            <a:endParaRPr lang="en-US" sz="1200" dirty="0"/>
          </a:p>
        </p:txBody>
      </p:sp>
      <p:sp>
        <p:nvSpPr>
          <p:cNvPr id="47" name="Shape 45"/>
          <p:cNvSpPr/>
          <p:nvPr/>
        </p:nvSpPr>
        <p:spPr>
          <a:xfrm>
            <a:off x="5532120" y="3282696"/>
            <a:ext cx="3291840" cy="484632"/>
          </a:xfrm>
          <a:prstGeom prst="rect">
            <a:avLst/>
          </a:prstGeom>
          <a:solidFill>
            <a:srgbClr val="FFFFFF"/>
          </a:solidFill>
          <a:ln w="6350">
            <a:solidFill>
              <a:srgbClr val="D0D0D0"/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5532120" y="3282696"/>
            <a:ext cx="54864" cy="484632"/>
          </a:xfrm>
          <a:prstGeom prst="rect">
            <a:avLst/>
          </a:prstGeom>
          <a:solidFill>
            <a:srgbClr val="AD1457">
              <a:alpha val="60000"/>
            </a:srgbClr>
          </a:solidFill>
          <a:ln/>
        </p:spPr>
      </p:sp>
      <p:sp>
        <p:nvSpPr>
          <p:cNvPr id="49" name="Text 47"/>
          <p:cNvSpPr/>
          <p:nvPr/>
        </p:nvSpPr>
        <p:spPr>
          <a:xfrm>
            <a:off x="5623560" y="3319272"/>
            <a:ext cx="318211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747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Called by GC (unpredictable)</a:t>
            </a:r>
            <a:endParaRPr lang="en-US" sz="1200" dirty="0"/>
          </a:p>
        </p:txBody>
      </p:sp>
      <p:sp>
        <p:nvSpPr>
          <p:cNvPr id="50" name="Shape 48"/>
          <p:cNvSpPr/>
          <p:nvPr/>
        </p:nvSpPr>
        <p:spPr>
          <a:xfrm>
            <a:off x="228600" y="3767328"/>
            <a:ext cx="2011680" cy="484632"/>
          </a:xfrm>
          <a:prstGeom prst="rect">
            <a:avLst/>
          </a:prstGeom>
          <a:solidFill>
            <a:srgbClr val="CFD8DC"/>
          </a:solidFill>
          <a:ln w="6350">
            <a:solidFill>
              <a:srgbClr val="D0D0D0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320040" y="3803904"/>
            <a:ext cx="190195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3747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Return value</a:t>
            </a:r>
            <a:endParaRPr lang="en-US" sz="1200" dirty="0"/>
          </a:p>
        </p:txBody>
      </p:sp>
      <p:sp>
        <p:nvSpPr>
          <p:cNvPr id="52" name="Shape 50"/>
          <p:cNvSpPr/>
          <p:nvPr/>
        </p:nvSpPr>
        <p:spPr>
          <a:xfrm>
            <a:off x="2240280" y="3767328"/>
            <a:ext cx="3291840" cy="484632"/>
          </a:xfrm>
          <a:prstGeom prst="rect">
            <a:avLst/>
          </a:prstGeom>
          <a:solidFill>
            <a:srgbClr val="F9F9F9"/>
          </a:solidFill>
          <a:ln w="6350">
            <a:solidFill>
              <a:srgbClr val="D0D0D0"/>
            </a:solidFill>
            <a:prstDash val="solid"/>
          </a:ln>
        </p:spPr>
      </p:sp>
      <p:sp>
        <p:nvSpPr>
          <p:cNvPr id="53" name="Shape 51"/>
          <p:cNvSpPr/>
          <p:nvPr/>
        </p:nvSpPr>
        <p:spPr>
          <a:xfrm>
            <a:off x="2240280" y="3767328"/>
            <a:ext cx="54864" cy="484632"/>
          </a:xfrm>
          <a:prstGeom prst="rect">
            <a:avLst/>
          </a:prstGeom>
          <a:solidFill>
            <a:srgbClr val="1565C0">
              <a:alpha val="60000"/>
            </a:srgbClr>
          </a:solidFill>
          <a:ln/>
        </p:spPr>
      </p:sp>
      <p:sp>
        <p:nvSpPr>
          <p:cNvPr id="54" name="Text 52"/>
          <p:cNvSpPr/>
          <p:nvPr/>
        </p:nvSpPr>
        <p:spPr>
          <a:xfrm>
            <a:off x="2331720" y="3803904"/>
            <a:ext cx="318211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747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None (implicitly)</a:t>
            </a:r>
            <a:endParaRPr lang="en-US" sz="1200" dirty="0"/>
          </a:p>
        </p:txBody>
      </p:sp>
      <p:sp>
        <p:nvSpPr>
          <p:cNvPr id="55" name="Shape 53"/>
          <p:cNvSpPr/>
          <p:nvPr/>
        </p:nvSpPr>
        <p:spPr>
          <a:xfrm>
            <a:off x="5532120" y="3767328"/>
            <a:ext cx="3291840" cy="484632"/>
          </a:xfrm>
          <a:prstGeom prst="rect">
            <a:avLst/>
          </a:prstGeom>
          <a:solidFill>
            <a:srgbClr val="F9F9F9"/>
          </a:solidFill>
          <a:ln w="6350">
            <a:solidFill>
              <a:srgbClr val="D0D0D0"/>
            </a:solidFill>
            <a:prstDash val="solid"/>
          </a:ln>
        </p:spPr>
      </p:sp>
      <p:sp>
        <p:nvSpPr>
          <p:cNvPr id="56" name="Shape 54"/>
          <p:cNvSpPr/>
          <p:nvPr/>
        </p:nvSpPr>
        <p:spPr>
          <a:xfrm>
            <a:off x="5532120" y="3767328"/>
            <a:ext cx="54864" cy="484632"/>
          </a:xfrm>
          <a:prstGeom prst="rect">
            <a:avLst/>
          </a:prstGeom>
          <a:solidFill>
            <a:srgbClr val="AD1457">
              <a:alpha val="60000"/>
            </a:srgbClr>
          </a:solidFill>
          <a:ln/>
        </p:spPr>
      </p:sp>
      <p:sp>
        <p:nvSpPr>
          <p:cNvPr id="57" name="Text 55"/>
          <p:cNvSpPr/>
          <p:nvPr/>
        </p:nvSpPr>
        <p:spPr>
          <a:xfrm>
            <a:off x="5623560" y="3803904"/>
            <a:ext cx="318211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747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None (implicitly)</a:t>
            </a:r>
            <a:endParaRPr lang="en-US" sz="1200" dirty="0"/>
          </a:p>
        </p:txBody>
      </p:sp>
      <p:sp>
        <p:nvSpPr>
          <p:cNvPr id="58" name="Shape 56"/>
          <p:cNvSpPr/>
          <p:nvPr/>
        </p:nvSpPr>
        <p:spPr>
          <a:xfrm>
            <a:off x="228600" y="4251960"/>
            <a:ext cx="2011680" cy="484632"/>
          </a:xfrm>
          <a:prstGeom prst="rect">
            <a:avLst/>
          </a:prstGeom>
          <a:solidFill>
            <a:srgbClr val="ECEFF1"/>
          </a:solidFill>
          <a:ln w="6350">
            <a:solidFill>
              <a:srgbClr val="D0D0D0"/>
            </a:solidFill>
            <a:prstDash val="solid"/>
          </a:ln>
        </p:spPr>
      </p:sp>
      <p:sp>
        <p:nvSpPr>
          <p:cNvPr id="59" name="Text 57"/>
          <p:cNvSpPr/>
          <p:nvPr/>
        </p:nvSpPr>
        <p:spPr>
          <a:xfrm>
            <a:off x="320040" y="4288536"/>
            <a:ext cx="190195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3747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Frequency</a:t>
            </a:r>
            <a:endParaRPr lang="en-US" sz="1200" dirty="0"/>
          </a:p>
        </p:txBody>
      </p:sp>
      <p:sp>
        <p:nvSpPr>
          <p:cNvPr id="60" name="Shape 58"/>
          <p:cNvSpPr/>
          <p:nvPr/>
        </p:nvSpPr>
        <p:spPr>
          <a:xfrm>
            <a:off x="2240280" y="4251960"/>
            <a:ext cx="3291840" cy="484632"/>
          </a:xfrm>
          <a:prstGeom prst="rect">
            <a:avLst/>
          </a:prstGeom>
          <a:solidFill>
            <a:srgbClr val="FFFFFF"/>
          </a:solidFill>
          <a:ln w="6350">
            <a:solidFill>
              <a:srgbClr val="D0D0D0"/>
            </a:solidFill>
            <a:prstDash val="solid"/>
          </a:ln>
        </p:spPr>
      </p:sp>
      <p:sp>
        <p:nvSpPr>
          <p:cNvPr id="61" name="Shape 59"/>
          <p:cNvSpPr/>
          <p:nvPr/>
        </p:nvSpPr>
        <p:spPr>
          <a:xfrm>
            <a:off x="2240280" y="4251960"/>
            <a:ext cx="54864" cy="484632"/>
          </a:xfrm>
          <a:prstGeom prst="rect">
            <a:avLst/>
          </a:prstGeom>
          <a:solidFill>
            <a:srgbClr val="1565C0">
              <a:alpha val="60000"/>
            </a:srgbClr>
          </a:solidFill>
          <a:ln/>
        </p:spPr>
      </p:sp>
      <p:sp>
        <p:nvSpPr>
          <p:cNvPr id="62" name="Text 60"/>
          <p:cNvSpPr/>
          <p:nvPr/>
        </p:nvSpPr>
        <p:spPr>
          <a:xfrm>
            <a:off x="2331720" y="4288536"/>
            <a:ext cx="318211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747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Once per object creation</a:t>
            </a:r>
            <a:endParaRPr lang="en-US" sz="1200" dirty="0"/>
          </a:p>
        </p:txBody>
      </p:sp>
      <p:sp>
        <p:nvSpPr>
          <p:cNvPr id="63" name="Shape 61"/>
          <p:cNvSpPr/>
          <p:nvPr/>
        </p:nvSpPr>
        <p:spPr>
          <a:xfrm>
            <a:off x="5532120" y="4251960"/>
            <a:ext cx="3291840" cy="484632"/>
          </a:xfrm>
          <a:prstGeom prst="rect">
            <a:avLst/>
          </a:prstGeom>
          <a:solidFill>
            <a:srgbClr val="FFFFFF"/>
          </a:solidFill>
          <a:ln w="6350">
            <a:solidFill>
              <a:srgbClr val="D0D0D0"/>
            </a:solidFill>
            <a:prstDash val="solid"/>
          </a:ln>
        </p:spPr>
      </p:sp>
      <p:sp>
        <p:nvSpPr>
          <p:cNvPr id="64" name="Shape 62"/>
          <p:cNvSpPr/>
          <p:nvPr/>
        </p:nvSpPr>
        <p:spPr>
          <a:xfrm>
            <a:off x="5532120" y="4251960"/>
            <a:ext cx="54864" cy="484632"/>
          </a:xfrm>
          <a:prstGeom prst="rect">
            <a:avLst/>
          </a:prstGeom>
          <a:solidFill>
            <a:srgbClr val="AD1457">
              <a:alpha val="60000"/>
            </a:srgbClr>
          </a:solidFill>
          <a:ln/>
        </p:spPr>
      </p:sp>
      <p:sp>
        <p:nvSpPr>
          <p:cNvPr id="65" name="Text 63"/>
          <p:cNvSpPr/>
          <p:nvPr/>
        </p:nvSpPr>
        <p:spPr>
          <a:xfrm>
            <a:off x="5623560" y="4288536"/>
            <a:ext cx="318211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747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Once per object destruction</a:t>
            </a:r>
            <a:endParaRPr lang="en-US" sz="1200" dirty="0"/>
          </a:p>
        </p:txBody>
      </p:sp>
      <p:sp>
        <p:nvSpPr>
          <p:cNvPr id="66" name="Shape 64"/>
          <p:cNvSpPr/>
          <p:nvPr/>
        </p:nvSpPr>
        <p:spPr>
          <a:xfrm>
            <a:off x="228600" y="4736592"/>
            <a:ext cx="2011680" cy="406908"/>
          </a:xfrm>
          <a:prstGeom prst="rect">
            <a:avLst/>
          </a:prstGeom>
          <a:solidFill>
            <a:srgbClr val="CFD8DC"/>
          </a:solidFill>
          <a:ln w="6350">
            <a:solidFill>
              <a:srgbClr val="D0D0D0"/>
            </a:solidFill>
            <a:prstDash val="solid"/>
          </a:ln>
        </p:spPr>
      </p:sp>
      <p:sp>
        <p:nvSpPr>
          <p:cNvPr id="67" name="Text 65"/>
          <p:cNvSpPr/>
          <p:nvPr/>
        </p:nvSpPr>
        <p:spPr>
          <a:xfrm>
            <a:off x="320040" y="4773168"/>
            <a:ext cx="190195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3747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case</a:t>
            </a:r>
            <a:endParaRPr lang="en-US" sz="1200" dirty="0"/>
          </a:p>
        </p:txBody>
      </p:sp>
      <p:sp>
        <p:nvSpPr>
          <p:cNvPr id="68" name="Shape 66"/>
          <p:cNvSpPr/>
          <p:nvPr/>
        </p:nvSpPr>
        <p:spPr>
          <a:xfrm>
            <a:off x="2240280" y="4736592"/>
            <a:ext cx="3291840" cy="406908"/>
          </a:xfrm>
          <a:prstGeom prst="rect">
            <a:avLst/>
          </a:prstGeom>
          <a:solidFill>
            <a:srgbClr val="F9F9F9"/>
          </a:solidFill>
          <a:ln w="6350">
            <a:solidFill>
              <a:srgbClr val="D0D0D0"/>
            </a:solidFill>
            <a:prstDash val="solid"/>
          </a:ln>
        </p:spPr>
      </p:sp>
      <p:sp>
        <p:nvSpPr>
          <p:cNvPr id="69" name="Shape 67"/>
          <p:cNvSpPr/>
          <p:nvPr/>
        </p:nvSpPr>
        <p:spPr>
          <a:xfrm>
            <a:off x="2240280" y="4736592"/>
            <a:ext cx="54864" cy="406908"/>
          </a:xfrm>
          <a:prstGeom prst="rect">
            <a:avLst/>
          </a:prstGeom>
          <a:solidFill>
            <a:srgbClr val="1565C0">
              <a:alpha val="60000"/>
            </a:srgbClr>
          </a:solidFill>
          <a:ln/>
        </p:spPr>
      </p:sp>
      <p:sp>
        <p:nvSpPr>
          <p:cNvPr id="70" name="Text 68"/>
          <p:cNvSpPr/>
          <p:nvPr/>
        </p:nvSpPr>
        <p:spPr>
          <a:xfrm>
            <a:off x="2331720" y="4773168"/>
            <a:ext cx="318211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747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 attributes, open resources</a:t>
            </a:r>
            <a:endParaRPr lang="en-US" sz="1200" dirty="0"/>
          </a:p>
        </p:txBody>
      </p:sp>
      <p:sp>
        <p:nvSpPr>
          <p:cNvPr id="71" name="Shape 69"/>
          <p:cNvSpPr/>
          <p:nvPr/>
        </p:nvSpPr>
        <p:spPr>
          <a:xfrm>
            <a:off x="5532120" y="4736592"/>
            <a:ext cx="3291840" cy="406908"/>
          </a:xfrm>
          <a:prstGeom prst="rect">
            <a:avLst/>
          </a:prstGeom>
          <a:solidFill>
            <a:srgbClr val="F9F9F9"/>
          </a:solidFill>
          <a:ln w="6350">
            <a:solidFill>
              <a:srgbClr val="D0D0D0"/>
            </a:solidFill>
            <a:prstDash val="solid"/>
          </a:ln>
        </p:spPr>
      </p:sp>
      <p:sp>
        <p:nvSpPr>
          <p:cNvPr id="72" name="Shape 70"/>
          <p:cNvSpPr/>
          <p:nvPr/>
        </p:nvSpPr>
        <p:spPr>
          <a:xfrm>
            <a:off x="5532120" y="4736592"/>
            <a:ext cx="54864" cy="406908"/>
          </a:xfrm>
          <a:prstGeom prst="rect">
            <a:avLst/>
          </a:prstGeom>
          <a:solidFill>
            <a:srgbClr val="AD1457">
              <a:alpha val="60000"/>
            </a:srgbClr>
          </a:solidFill>
          <a:ln/>
        </p:spPr>
      </p:sp>
      <p:sp>
        <p:nvSpPr>
          <p:cNvPr id="73" name="Text 71"/>
          <p:cNvSpPr/>
          <p:nvPr/>
        </p:nvSpPr>
        <p:spPr>
          <a:xfrm>
            <a:off x="5623560" y="4773168"/>
            <a:ext cx="318211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747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Close files, release connections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1687</Words>
  <Application>Microsoft Office PowerPoint</Application>
  <PresentationFormat>On-screen Show (16:9)</PresentationFormat>
  <Paragraphs>199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Consolas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Python Constructors &amp; Destructors</dc:title>
  <dc:subject>PptxGenJS Presentation</dc:subject>
  <dc:creator>University Professor</dc:creator>
  <cp:lastModifiedBy>bhaskar dhuri</cp:lastModifiedBy>
  <cp:revision>5</cp:revision>
  <dcterms:created xsi:type="dcterms:W3CDTF">2026-03-13T16:29:59Z</dcterms:created>
  <dcterms:modified xsi:type="dcterms:W3CDTF">2026-03-17T05:21:19Z</dcterms:modified>
</cp:coreProperties>
</file>